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0" r:id="rId6"/>
    <p:sldId id="267" r:id="rId7"/>
    <p:sldId id="262" r:id="rId8"/>
    <p:sldId id="265" r:id="rId9"/>
    <p:sldId id="264" r:id="rId10"/>
    <p:sldId id="263" r:id="rId11"/>
    <p:sldId id="269" r:id="rId12"/>
    <p:sldId id="266" r:id="rId13"/>
    <p:sldId id="268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83" autoAdjust="0"/>
  </p:normalViewPr>
  <p:slideViewPr>
    <p:cSldViewPr snapToGrid="0" snapToObjects="1">
      <p:cViewPr varScale="1">
        <p:scale>
          <a:sx n="83" d="100"/>
          <a:sy n="83" d="100"/>
        </p:scale>
        <p:origin x="16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5DF9C-D93B-574A-973E-19DD7D439790}" type="datetimeFigureOut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F343-85D2-3F4D-9DA9-525681FEF2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42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F343-85D2-3F4D-9DA9-525681FEF2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01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クラスラベルについて説明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F343-85D2-3F4D-9DA9-525681FEF22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41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単一ラベルの場合のみ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F343-85D2-3F4D-9DA9-525681FEF22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11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4339-FDB0-46B4-84B9-5D8BE27FB4C8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77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C2DA-9EC8-45EF-B741-179662C83535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0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F406-71C3-4BEB-8100-87DF9F7DCC56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85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9FB8-9918-4F93-BD18-6720BFC17F0C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36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E14-C850-419F-BD35-2D1B6275A72C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21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1986-061A-4AAE-8771-3E5EFD39BA54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1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B656-512A-4B84-8B0D-2790EB00BF06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98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81F6-1202-4A19-A9B5-97748D42C1D4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67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E84B-BCBA-4494-B162-A71A8409A4EE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72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4294-4E99-40CA-9917-88823D2D6574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27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45AD-029A-484E-8E8A-D6A007682C52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87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49C1-05C0-4457-9243-B2918751BF67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D7DC1-89F0-C94F-857C-176E54C97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59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論文紹介</a:t>
            </a:r>
            <a:r>
              <a:rPr kumimoji="1" lang="en-US" altLang="ja-JP" dirty="0" smtClean="0"/>
              <a:t>:</a:t>
            </a:r>
            <a:br>
              <a:rPr kumimoji="1" lang="en-US" altLang="ja-JP" dirty="0" smtClean="0"/>
            </a:b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“Joint Embedding of Words and Labels for Text Classification”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93795" y="3151187"/>
            <a:ext cx="6873254" cy="1752600"/>
          </a:xfrm>
        </p:spPr>
        <p:txBody>
          <a:bodyPr>
            <a:noAutofit/>
          </a:bodyPr>
          <a:lstStyle/>
          <a:p>
            <a:r>
              <a:rPr lang="en-US" altLang="ja-JP" sz="2800" dirty="0" err="1">
                <a:solidFill>
                  <a:schemeClr val="tx1"/>
                </a:solidFill>
              </a:rPr>
              <a:t>Guoyin</a:t>
            </a:r>
            <a:r>
              <a:rPr lang="en-US" altLang="ja-JP" sz="2800" dirty="0">
                <a:solidFill>
                  <a:schemeClr val="tx1"/>
                </a:solidFill>
              </a:rPr>
              <a:t> Wang, </a:t>
            </a:r>
            <a:r>
              <a:rPr lang="en-US" altLang="ja-JP" sz="2800" dirty="0" err="1">
                <a:solidFill>
                  <a:schemeClr val="tx1"/>
                </a:solidFill>
              </a:rPr>
              <a:t>Chunyuan</a:t>
            </a:r>
            <a:r>
              <a:rPr lang="en-US" altLang="ja-JP" sz="2800" dirty="0">
                <a:solidFill>
                  <a:schemeClr val="tx1"/>
                </a:solidFill>
              </a:rPr>
              <a:t> Li, </a:t>
            </a:r>
            <a:r>
              <a:rPr lang="en-US" altLang="ja-JP" sz="2800" dirty="0" err="1">
                <a:solidFill>
                  <a:schemeClr val="tx1"/>
                </a:solidFill>
              </a:rPr>
              <a:t>Wenlin</a:t>
            </a:r>
            <a:r>
              <a:rPr lang="en-US" altLang="ja-JP" sz="2800" dirty="0">
                <a:solidFill>
                  <a:schemeClr val="tx1"/>
                </a:solidFill>
              </a:rPr>
              <a:t> Wang, </a:t>
            </a:r>
            <a:r>
              <a:rPr lang="en-US" altLang="ja-JP" sz="2800" dirty="0" err="1">
                <a:solidFill>
                  <a:schemeClr val="tx1"/>
                </a:solidFill>
              </a:rPr>
              <a:t>Yizhe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Zhang,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Dinghan</a:t>
            </a:r>
            <a:r>
              <a:rPr lang="en-US" altLang="ja-JP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Shen</a:t>
            </a:r>
            <a:r>
              <a:rPr lang="en-US" altLang="ja-JP" sz="2800" dirty="0" smtClean="0">
                <a:solidFill>
                  <a:schemeClr val="tx1"/>
                </a:solidFill>
              </a:rPr>
              <a:t>,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Xinyuan</a:t>
            </a:r>
            <a:r>
              <a:rPr lang="en-US" altLang="ja-JP" sz="2800" dirty="0" smtClean="0">
                <a:solidFill>
                  <a:schemeClr val="tx1"/>
                </a:solidFill>
              </a:rPr>
              <a:t> Zhang, Ricardo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Henao</a:t>
            </a:r>
            <a:r>
              <a:rPr lang="en-US" altLang="ja-JP" sz="2800" dirty="0" smtClean="0">
                <a:solidFill>
                  <a:schemeClr val="tx1"/>
                </a:solidFill>
              </a:rPr>
              <a:t>, Lawrence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Carin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Duke </a:t>
            </a:r>
            <a:r>
              <a:rPr lang="en-US" altLang="ja-JP" sz="2800" dirty="0">
                <a:solidFill>
                  <a:schemeClr val="tx1"/>
                </a:solidFill>
              </a:rPr>
              <a:t>University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47501" y="549023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紹介者</a:t>
            </a:r>
            <a:r>
              <a:rPr lang="en-US" altLang="ja-JP" dirty="0" smtClean="0"/>
              <a:t>: </a:t>
            </a:r>
            <a:r>
              <a:rPr lang="ja-JP" altLang="en-US" dirty="0" smtClean="0"/>
              <a:t>藤岡和弥（名古屋</a:t>
            </a:r>
            <a:r>
              <a:rPr lang="ja-JP" altLang="en-US" dirty="0" smtClean="0"/>
              <a:t>大学・外山研究室）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2EE2-9DFE-494D-BC1C-9385155F792A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6458" y="511914"/>
            <a:ext cx="236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ACL</a:t>
            </a:r>
            <a:r>
              <a:rPr kumimoji="1" lang="ja-JP" altLang="en-US" dirty="0" smtClean="0"/>
              <a:t>読み会</a:t>
            </a:r>
            <a:r>
              <a:rPr kumimoji="1" lang="en-US" altLang="ja-JP" dirty="0" smtClean="0"/>
              <a:t>2018@</a:t>
            </a:r>
            <a:r>
              <a:rPr lang="ja-JP" altLang="en-US" dirty="0"/>
              <a:t>名</a:t>
            </a:r>
            <a:r>
              <a:rPr lang="ja-JP" altLang="en-US" dirty="0" smtClean="0"/>
              <a:t>大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59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r>
              <a:rPr kumimoji="1" lang="ja-JP" altLang="en-US" dirty="0" smtClean="0"/>
              <a:t>結果</a:t>
            </a:r>
            <a:r>
              <a:rPr kumimoji="1" lang="en-US" altLang="ja-JP" dirty="0" smtClean="0"/>
              <a:t>: Accuracy</a:t>
            </a:r>
            <a:endParaRPr kumimoji="1" lang="ja-JP" altLang="en-US" dirty="0"/>
          </a:p>
        </p:txBody>
      </p:sp>
      <p:pic>
        <p:nvPicPr>
          <p:cNvPr id="9" name="コンテンツ プレースホルダー 8" descr="スクリーンショット 2018-09-09 21.22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119"/>
          <a:stretch>
            <a:fillRect/>
          </a:stretch>
        </p:blipFill>
        <p:spPr/>
      </p:pic>
      <p:sp>
        <p:nvSpPr>
          <p:cNvPr id="4" name="テキスト ボックス 3"/>
          <p:cNvSpPr txBox="1"/>
          <p:nvPr/>
        </p:nvSpPr>
        <p:spPr>
          <a:xfrm>
            <a:off x="4896819" y="6126163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表</a:t>
            </a:r>
            <a:r>
              <a:rPr kumimoji="1" lang="ja-JP" altLang="en-US" sz="2400" dirty="0" smtClean="0"/>
              <a:t>は論文より加工して引用</a:t>
            </a:r>
            <a:endParaRPr kumimoji="1" lang="ja-JP" altLang="en-US" sz="24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AEB0-48E0-4959-910D-B0C73362E7A1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6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その他の検証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0" y="1338765"/>
            <a:ext cx="4934639" cy="2086266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311"/>
            <a:ext cx="9144000" cy="336197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09570" y="274638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図表</a:t>
            </a:r>
            <a:r>
              <a:rPr kumimoji="1" lang="ja-JP" altLang="en-US" sz="2400" dirty="0" smtClean="0"/>
              <a:t>は論文より引用</a:t>
            </a:r>
            <a:endParaRPr kumimoji="1" lang="ja-JP" altLang="en-US" sz="240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C6A-7474-4F0A-8C4B-AAECB4FCF30B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9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ラベルベクトル</a:t>
            </a:r>
            <a:r>
              <a:rPr lang="ja-JP" altLang="en-US" dirty="0" smtClean="0"/>
              <a:t>とテキストベクトル</a:t>
            </a:r>
            <a:endParaRPr kumimoji="1" lang="ja-JP" altLang="en-US" dirty="0"/>
          </a:p>
        </p:txBody>
      </p:sp>
      <p:pic>
        <p:nvPicPr>
          <p:cNvPr id="6" name="コンテンツ プレースホルダー 5" descr="スクリーンショット 2018-09-09 21.06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67" b="-8667"/>
          <a:stretch>
            <a:fillRect/>
          </a:stretch>
        </p:blipFill>
        <p:spPr/>
      </p:pic>
      <p:sp>
        <p:nvSpPr>
          <p:cNvPr id="4" name="テキスト ボックス 3"/>
          <p:cNvSpPr txBox="1"/>
          <p:nvPr/>
        </p:nvSpPr>
        <p:spPr>
          <a:xfrm>
            <a:off x="5855346" y="5768252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図</a:t>
            </a:r>
            <a:r>
              <a:rPr kumimoji="1" lang="ja-JP" altLang="en-US" sz="2400" dirty="0" smtClean="0"/>
              <a:t>は論文より引用</a:t>
            </a:r>
            <a:endParaRPr kumimoji="1" lang="ja-JP" altLang="en-US" sz="24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FDE9-9484-4129-8324-C6D5050AF17A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0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ラベルベクトルを用いたテキスト分類を提案</a:t>
            </a:r>
            <a:endParaRPr lang="en-US" altLang="ja-JP" dirty="0" smtClean="0"/>
          </a:p>
          <a:p>
            <a:r>
              <a:rPr lang="ja-JP" altLang="en-US" dirty="0" smtClean="0"/>
              <a:t>小さい計算コスト・パラメータ数で</a:t>
            </a:r>
            <a:r>
              <a:rPr lang="en-US" altLang="ja-JP" dirty="0" smtClean="0"/>
              <a:t>SOTA</a:t>
            </a:r>
            <a:r>
              <a:rPr lang="ja-JP" altLang="en-US" dirty="0" smtClean="0"/>
              <a:t>を達成</a:t>
            </a:r>
            <a:endParaRPr lang="en-US" altLang="ja-JP" dirty="0" smtClean="0"/>
          </a:p>
          <a:p>
            <a:r>
              <a:rPr kumimoji="1" lang="ja-JP" altLang="en-US" dirty="0" smtClean="0"/>
              <a:t>ラベルベクトルの学習成功を</a:t>
            </a:r>
            <a:r>
              <a:rPr kumimoji="1" lang="ja-JP" altLang="en-US" dirty="0" smtClean="0"/>
              <a:t>確認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116F-CE3F-4899-A5F4-DA7D4AFCD093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6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テキスト分類</a:t>
            </a:r>
            <a:r>
              <a:rPr lang="en-US" altLang="ja-JP" dirty="0" smtClean="0"/>
              <a:t> </a:t>
            </a:r>
            <a:r>
              <a:rPr lang="en-US" altLang="ja-JP" dirty="0" smtClean="0"/>
              <a:t>using</a:t>
            </a:r>
            <a:r>
              <a:rPr lang="en-US" altLang="en-US" dirty="0" smtClean="0"/>
              <a:t> </a:t>
            </a:r>
            <a:r>
              <a:rPr lang="ja-JP" altLang="en-US" dirty="0" smtClean="0"/>
              <a:t>単語ベクトル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5643" y="1777467"/>
            <a:ext cx="8229600" cy="4525963"/>
          </a:xfrm>
        </p:spPr>
        <p:txBody>
          <a:bodyPr/>
          <a:lstStyle/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X: </a:t>
            </a:r>
            <a:r>
              <a:rPr lang="ja-JP" altLang="en-US" dirty="0" smtClean="0"/>
              <a:t>単語列</a:t>
            </a:r>
            <a:endParaRPr kumimoji="1" lang="en-US" altLang="ja-JP" dirty="0" smtClean="0"/>
          </a:p>
          <a:p>
            <a:r>
              <a:rPr lang="en-US" altLang="ja-JP" dirty="0" smtClean="0"/>
              <a:t>V: </a:t>
            </a:r>
            <a:r>
              <a:rPr lang="ja-JP" altLang="en-US" dirty="0" smtClean="0"/>
              <a:t>単語ベクトル列</a:t>
            </a:r>
            <a:endParaRPr lang="en-US" altLang="ja-JP" dirty="0" smtClean="0"/>
          </a:p>
          <a:p>
            <a:r>
              <a:rPr lang="en-US" altLang="ja-JP" dirty="0" smtClean="0"/>
              <a:t>z: </a:t>
            </a:r>
            <a:r>
              <a:rPr lang="ja-JP" altLang="en-US" dirty="0" smtClean="0"/>
              <a:t>テキストベクトル</a:t>
            </a:r>
            <a:endParaRPr lang="en-US" altLang="ja-JP" dirty="0" smtClean="0"/>
          </a:p>
          <a:p>
            <a:r>
              <a:rPr kumimoji="1" lang="en-US" altLang="ja-JP" dirty="0" smtClean="0"/>
              <a:t>y:</a:t>
            </a:r>
            <a:r>
              <a:rPr lang="en-US" altLang="en-US" dirty="0"/>
              <a:t> </a:t>
            </a:r>
            <a:r>
              <a:rPr lang="ja-JP" altLang="en-US" dirty="0" smtClean="0"/>
              <a:t>テキストのクラス確率</a:t>
            </a:r>
            <a:r>
              <a:rPr lang="ja-JP" altLang="en-US" dirty="0" smtClean="0"/>
              <a:t>分布</a:t>
            </a:r>
            <a:endParaRPr kumimoji="1" lang="ja-JP" altLang="en-US" dirty="0"/>
          </a:p>
        </p:txBody>
      </p:sp>
      <p:pic>
        <p:nvPicPr>
          <p:cNvPr id="6" name="図 5" descr="スクリーンショット 2018-09-09 9.38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0" y="1852594"/>
            <a:ext cx="5664200" cy="1358900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>
          <a:xfrm>
            <a:off x="3702072" y="3099707"/>
            <a:ext cx="1286661" cy="512440"/>
          </a:xfrm>
          <a:prstGeom prst="wedgeRectCallout">
            <a:avLst>
              <a:gd name="adj1" fmla="val 3022"/>
              <a:gd name="adj2" fmla="val -12629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rgbClr val="000000"/>
                </a:solidFill>
              </a:rPr>
              <a:t>C</a:t>
            </a:r>
            <a:r>
              <a:rPr kumimoji="1" lang="en-US" altLang="ja-JP" sz="2800" dirty="0" smtClean="0">
                <a:solidFill>
                  <a:srgbClr val="000000"/>
                </a:solidFill>
              </a:rPr>
              <a:t>NN</a:t>
            </a:r>
            <a:endParaRPr kumimoji="1"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826461" y="1594905"/>
            <a:ext cx="1983275" cy="440250"/>
          </a:xfrm>
          <a:prstGeom prst="wedgeRectCallout">
            <a:avLst>
              <a:gd name="adj1" fmla="val -3912"/>
              <a:gd name="adj2" fmla="val 108739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</a:rPr>
              <a:t>Word2Vec</a:t>
            </a:r>
            <a:endParaRPr kumimoji="1"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5959943" y="1594905"/>
            <a:ext cx="1291757" cy="551698"/>
          </a:xfrm>
          <a:prstGeom prst="wedgeRectCallout">
            <a:avLst>
              <a:gd name="adj1" fmla="val -47056"/>
              <a:gd name="adj2" fmla="val 84469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</a:rPr>
              <a:t>SLP</a:t>
            </a:r>
            <a:endParaRPr kumimoji="1"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74727" y="2780518"/>
            <a:ext cx="3312073" cy="83162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SWEM</a:t>
            </a:r>
            <a:r>
              <a:rPr lang="ja-JP" altLang="en-US" sz="2800" dirty="0" smtClean="0">
                <a:solidFill>
                  <a:schemeClr val="tx1"/>
                </a:solidFill>
              </a:rPr>
              <a:t>　</a:t>
            </a:r>
            <a:r>
              <a:rPr lang="en-US" altLang="ja-JP" sz="2800" dirty="0" smtClean="0">
                <a:solidFill>
                  <a:schemeClr val="tx1"/>
                </a:solidFill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en-US" altLang="ja-JP" sz="2800" dirty="0" smtClean="0">
                <a:solidFill>
                  <a:schemeClr val="tx1"/>
                </a:solidFill>
              </a:rPr>
              <a:t>[Shen et al., 2018]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72830" y="3016616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&lt;</a:t>
            </a:r>
            <a:endParaRPr kumimoji="1" lang="ja-JP" altLang="en-US" sz="3600" dirty="0"/>
          </a:p>
        </p:txBody>
      </p:sp>
      <p:sp>
        <p:nvSpPr>
          <p:cNvPr id="14" name="正方形/長方形 13"/>
          <p:cNvSpPr/>
          <p:nvPr/>
        </p:nvSpPr>
        <p:spPr>
          <a:xfrm>
            <a:off x="5180128" y="3845409"/>
            <a:ext cx="3501342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SWEM: 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入力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単語ベクトルに</a:t>
            </a:r>
            <a:r>
              <a:rPr lang="en-US" altLang="en-US" sz="2000" dirty="0" smtClean="0">
                <a:solidFill>
                  <a:schemeClr val="tx1"/>
                </a:solidFill>
              </a:rPr>
              <a:t/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r>
              <a:rPr lang="en-US" altLang="en-US" sz="2000" dirty="0" err="1" smtClean="0">
                <a:solidFill>
                  <a:schemeClr val="tx1"/>
                </a:solidFill>
              </a:rPr>
              <a:t>対する単純な演算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（平均、max</a:t>
            </a:r>
            <a:r>
              <a:rPr lang="ja-JP" altLang="en-US" sz="2000" dirty="0" smtClean="0">
                <a:solidFill>
                  <a:schemeClr val="tx1"/>
                </a:solidFill>
              </a:rPr>
              <a:t>等</a:t>
            </a:r>
            <a:r>
              <a:rPr lang="en-US" altLang="en-US" sz="2000" dirty="0" smtClean="0">
                <a:solidFill>
                  <a:schemeClr val="tx1"/>
                </a:solidFill>
              </a:rPr>
              <a:t>）</a:t>
            </a:r>
            <a:r>
              <a:rPr lang="ja-JP" altLang="en-US" sz="2000" dirty="0" smtClean="0">
                <a:solidFill>
                  <a:schemeClr val="tx1"/>
                </a:solidFill>
              </a:rPr>
              <a:t>によ</a:t>
            </a:r>
            <a:r>
              <a:rPr lang="ja-JP" altLang="en-US" sz="2000" dirty="0">
                <a:solidFill>
                  <a:schemeClr val="tx1"/>
                </a:solidFill>
              </a:rPr>
              <a:t>り</a:t>
            </a:r>
            <a:r>
              <a:rPr lang="ja-JP" altLang="en-US" sz="2000" dirty="0" smtClean="0">
                <a:solidFill>
                  <a:schemeClr val="tx1"/>
                </a:solidFill>
              </a:rPr>
              <a:t>テキストベクトル</a:t>
            </a:r>
            <a:r>
              <a:rPr lang="ja-JP" altLang="en-US" sz="2000" dirty="0" smtClean="0">
                <a:solidFill>
                  <a:schemeClr val="tx1"/>
                </a:solidFill>
              </a:rPr>
              <a:t>を構成するモデル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60146" y="5999085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図は論文より引用</a:t>
            </a:r>
            <a:endParaRPr kumimoji="1" lang="ja-JP" altLang="en-US" sz="2400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066-62F4-4A64-A18B-500F34691298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1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シンプルなモデル</a:t>
            </a:r>
            <a:endParaRPr kumimoji="1" lang="en-US" altLang="ja-JP" dirty="0" smtClean="0"/>
          </a:p>
          <a:p>
            <a:r>
              <a:rPr lang="ja-JP" altLang="en-US" dirty="0" smtClean="0"/>
              <a:t>高い分類性能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927100" y="4356100"/>
            <a:ext cx="7518400" cy="1016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/>
              <a:t>クラスラベルによるアテンション</a:t>
            </a:r>
            <a:endParaRPr lang="en-US" altLang="ja-JP" sz="400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DC15-0FD6-4C71-AB99-4A9B878F4511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79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スクリーンショット 2018-09-09 11.29.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47"/>
          <a:stretch/>
        </p:blipFill>
        <p:spPr>
          <a:xfrm>
            <a:off x="1225686" y="3400109"/>
            <a:ext cx="6857992" cy="142330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クラスラベルによる</a:t>
            </a:r>
            <a:r>
              <a:rPr lang="ja-JP" altLang="en-US" dirty="0" smtClean="0"/>
              <a:t>アテンション</a:t>
            </a:r>
            <a:endParaRPr kumimoji="1" lang="ja-JP" altLang="en-US" dirty="0"/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アテンション</a:t>
            </a:r>
            <a:r>
              <a:rPr lang="ja-JP" altLang="ja-JP" dirty="0" smtClean="0"/>
              <a:t>:</a:t>
            </a:r>
            <a:r>
              <a:rPr lang="ja-JP" altLang="en-US" dirty="0" smtClean="0"/>
              <a:t> 入力列への重み付けの一種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思想</a:t>
            </a:r>
            <a:r>
              <a:rPr lang="en-US" altLang="ja-JP" dirty="0" smtClean="0"/>
              <a:t>: </a:t>
            </a:r>
            <a:r>
              <a:rPr lang="ja-JP" altLang="en-US" dirty="0" smtClean="0"/>
              <a:t>同じ単語でもその重要度は文脈により</a:t>
            </a:r>
            <a:r>
              <a:rPr lang="ja-JP" altLang="en-US" dirty="0" smtClean="0"/>
              <a:t>変化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各単語の重要度を文脈</a:t>
            </a:r>
            <a:r>
              <a:rPr lang="ja-JP" altLang="en-US" dirty="0" smtClean="0"/>
              <a:t>から学習</a:t>
            </a:r>
            <a:endParaRPr lang="en-US" altLang="ja-JP" dirty="0" smtClean="0"/>
          </a:p>
        </p:txBody>
      </p:sp>
      <p:sp>
        <p:nvSpPr>
          <p:cNvPr id="14" name="四角形吹き出し 13"/>
          <p:cNvSpPr/>
          <p:nvPr/>
        </p:nvSpPr>
        <p:spPr>
          <a:xfrm>
            <a:off x="5790099" y="5142092"/>
            <a:ext cx="2378220" cy="626806"/>
          </a:xfrm>
          <a:prstGeom prst="wedgeRectCallout">
            <a:avLst>
              <a:gd name="adj1" fmla="val -38808"/>
              <a:gd name="adj2" fmla="val -9323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単語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ごとの重み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393330"/>
              </p:ext>
            </p:extLst>
          </p:nvPr>
        </p:nvGraphicFramePr>
        <p:xfrm>
          <a:off x="2309149" y="4958049"/>
          <a:ext cx="267970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数式" r:id="rId4" imgW="927100" imgH="368300" progId="Equation.3">
                  <p:embed/>
                </p:oleObj>
              </mc:Choice>
              <mc:Fallback>
                <p:oleObj name="数式" r:id="rId4" imgW="927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9149" y="4958049"/>
                        <a:ext cx="2679700" cy="1065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345342" y="5999085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図は論文より引用</a:t>
            </a:r>
            <a:endParaRPr kumimoji="1" lang="ja-JP" altLang="en-US" sz="24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D97-8D48-4F60-8C57-0298B168E2CA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937549" y="2789497"/>
            <a:ext cx="381965" cy="312516"/>
          </a:xfrm>
          <a:prstGeom prst="righ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1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3797300" y="5052587"/>
            <a:ext cx="3505200" cy="1195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Label-Embedding Attentive Model</a:t>
            </a:r>
            <a:endParaRPr kumimoji="1" lang="ja-JP" altLang="en-US" dirty="0"/>
          </a:p>
        </p:txBody>
      </p:sp>
      <p:pic>
        <p:nvPicPr>
          <p:cNvPr id="5" name="図 4" descr="スクリーンショット 2018-09-09 11.2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27" y="2254252"/>
            <a:ext cx="6673235" cy="2789262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863601" y="5308246"/>
            <a:ext cx="2578100" cy="672414"/>
          </a:xfrm>
          <a:prstGeom prst="wedgeRectCallout">
            <a:avLst>
              <a:gd name="adj1" fmla="val 33832"/>
              <a:gd name="adj2" fmla="val -10375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00"/>
                </a:solidFill>
              </a:rPr>
              <a:t>全クラスの</a:t>
            </a:r>
            <a:r>
              <a:rPr lang="en-US" altLang="ja-JP" sz="2400" dirty="0" smtClean="0">
                <a:solidFill>
                  <a:srgbClr val="000000"/>
                </a:solidFill>
              </a:rPr>
              <a:t/>
            </a:r>
            <a:br>
              <a:rPr lang="en-US" altLang="ja-JP" sz="2400" dirty="0" smtClean="0">
                <a:solidFill>
                  <a:srgbClr val="000000"/>
                </a:solidFill>
              </a:rPr>
            </a:br>
            <a:r>
              <a:rPr lang="ja-JP" altLang="en-US" sz="2400" dirty="0" smtClean="0">
                <a:solidFill>
                  <a:srgbClr val="000000"/>
                </a:solidFill>
              </a:rPr>
              <a:t>ラベルベクトル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6868894" y="3619500"/>
            <a:ext cx="1817906" cy="1104899"/>
          </a:xfrm>
          <a:prstGeom prst="wedgeRectCallout">
            <a:avLst>
              <a:gd name="adj1" fmla="val -78910"/>
              <a:gd name="adj2" fmla="val 937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入力単語と各クラスとの適合</a:t>
            </a:r>
            <a:r>
              <a:rPr lang="ja-JP" altLang="en-US" sz="2400" dirty="0" smtClean="0">
                <a:solidFill>
                  <a:srgbClr val="000000"/>
                </a:solidFill>
              </a:rPr>
              <a:t>度</a:t>
            </a:r>
            <a:endParaRPr kumimoji="1" lang="en-US" altLang="ja-JP" sz="2400" dirty="0" smtClean="0">
              <a:solidFill>
                <a:srgbClr val="00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824369" y="2593234"/>
            <a:ext cx="585216" cy="535441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824369" y="3816515"/>
            <a:ext cx="585216" cy="535441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924660"/>
              </p:ext>
            </p:extLst>
          </p:nvPr>
        </p:nvGraphicFramePr>
        <p:xfrm>
          <a:off x="3966572" y="5052587"/>
          <a:ext cx="2851944" cy="73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数式" r:id="rId4" imgW="889000" imgH="228600" progId="Equation.3">
                  <p:embed/>
                </p:oleObj>
              </mc:Choice>
              <mc:Fallback>
                <p:oleObj name="数式" r:id="rId4" imgW="889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6572" y="5052587"/>
                        <a:ext cx="2851944" cy="733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線コネクタ 27"/>
          <p:cNvCxnSpPr/>
          <p:nvPr/>
        </p:nvCxnSpPr>
        <p:spPr>
          <a:xfrm>
            <a:off x="5995752" y="5697044"/>
            <a:ext cx="822526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383090" y="5785944"/>
            <a:ext cx="2769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列ベクトルの正規化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3708400" y="1562101"/>
            <a:ext cx="4851399" cy="842280"/>
          </a:xfrm>
          <a:prstGeom prst="wedgeRectCallout">
            <a:avLst>
              <a:gd name="adj1" fmla="val 16364"/>
              <a:gd name="adj2" fmla="val 69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　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SLP</a:t>
            </a:r>
          </a:p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(</a:t>
            </a:r>
            <a:r>
              <a:rPr lang="ja-JP" altLang="en-US" sz="2400" dirty="0">
                <a:solidFill>
                  <a:srgbClr val="000000"/>
                </a:solidFill>
              </a:rPr>
              <a:t>重み</a:t>
            </a:r>
            <a:r>
              <a:rPr lang="en-US" altLang="ja-JP" sz="2400" dirty="0">
                <a:solidFill>
                  <a:srgbClr val="000000"/>
                </a:solidFill>
              </a:rPr>
              <a:t>W</a:t>
            </a:r>
            <a:r>
              <a:rPr lang="en-US" altLang="ja-JP" sz="2400" baseline="-25000" dirty="0">
                <a:solidFill>
                  <a:srgbClr val="000000"/>
                </a:solidFill>
              </a:rPr>
              <a:t>2</a:t>
            </a:r>
            <a:r>
              <a:rPr lang="en-US" altLang="ja-JP" sz="2400" dirty="0" smtClean="0">
                <a:solidFill>
                  <a:srgbClr val="000000"/>
                </a:solidFill>
              </a:rPr>
              <a:t>,</a:t>
            </a:r>
            <a:r>
              <a:rPr lang="ja-JP" altLang="en-US" sz="2400" dirty="0" smtClean="0">
                <a:solidFill>
                  <a:srgbClr val="000000"/>
                </a:solidFill>
              </a:rPr>
              <a:t> バイアス</a:t>
            </a:r>
            <a:r>
              <a:rPr lang="en-US" altLang="ja-JP" sz="2400" dirty="0" smtClean="0">
                <a:solidFill>
                  <a:srgbClr val="000000"/>
                </a:solidFill>
              </a:rPr>
              <a:t>b</a:t>
            </a:r>
            <a:r>
              <a:rPr lang="en-US" altLang="ja-JP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ja-JP" sz="2400" dirty="0" smtClean="0">
                <a:solidFill>
                  <a:srgbClr val="000000"/>
                </a:solidFill>
              </a:rPr>
              <a:t>,</a:t>
            </a:r>
            <a:r>
              <a:rPr lang="ja-JP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Softmax</a:t>
            </a:r>
            <a:r>
              <a:rPr lang="en-US" altLang="ja-JP" sz="24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4358682" y="3194214"/>
            <a:ext cx="1889454" cy="1530185"/>
          </a:xfrm>
          <a:prstGeom prst="rect">
            <a:avLst/>
          </a:prstGeom>
          <a:solidFill>
            <a:srgbClr val="FF0000">
              <a:alpha val="5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60146" y="6288452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図は論文より引用</a:t>
            </a:r>
            <a:endParaRPr kumimoji="1" lang="ja-JP" altLang="en-US" sz="24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CBA0-195B-415C-A28C-845C7C5BD4BB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0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445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β</a:t>
            </a:r>
            <a:r>
              <a:rPr kumimoji="1" lang="ja-JP" altLang="en-US" dirty="0" smtClean="0"/>
              <a:t>の計算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559234" y="4931528"/>
            <a:ext cx="3886200" cy="1134344"/>
          </a:xfrm>
          <a:prstGeom prst="rect">
            <a:avLst/>
          </a:prstGeom>
          <a:solidFill>
            <a:srgbClr val="FF66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5194234" y="4931528"/>
            <a:ext cx="0" cy="11343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841934" y="4931528"/>
            <a:ext cx="0" cy="11343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6489634" y="4931528"/>
            <a:ext cx="0" cy="11343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7124634" y="4931528"/>
            <a:ext cx="0" cy="11343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7772334" y="4931528"/>
            <a:ext cx="0" cy="11343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二等辺三角形 34"/>
          <p:cNvSpPr/>
          <p:nvPr/>
        </p:nvSpPr>
        <p:spPr>
          <a:xfrm>
            <a:off x="5175184" y="4211310"/>
            <a:ext cx="3251200" cy="584528"/>
          </a:xfrm>
          <a:prstGeom prst="triangle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40434" y="4149507"/>
            <a:ext cx="683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600" dirty="0" smtClean="0"/>
              <a:t>W</a:t>
            </a:r>
            <a:r>
              <a:rPr lang="en-US" altLang="ja-JP" sz="3600" baseline="-25000" dirty="0" smtClean="0"/>
              <a:t>1</a:t>
            </a:r>
            <a:endParaRPr kumimoji="1" lang="ja-JP" altLang="en-US" sz="3600" baseline="-25000" dirty="0"/>
          </a:p>
        </p:txBody>
      </p:sp>
      <p:sp>
        <p:nvSpPr>
          <p:cNvPr id="45" name="角丸四角形 44"/>
          <p:cNvSpPr/>
          <p:nvPr/>
        </p:nvSpPr>
        <p:spPr>
          <a:xfrm>
            <a:off x="4540184" y="1999058"/>
            <a:ext cx="3886200" cy="49291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4559234" y="3023101"/>
            <a:ext cx="3886200" cy="1134344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/>
          <p:nvPr/>
        </p:nvCxnSpPr>
        <p:spPr>
          <a:xfrm>
            <a:off x="5194234" y="3023101"/>
            <a:ext cx="0" cy="11343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5841934" y="3023101"/>
            <a:ext cx="0" cy="11343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6489634" y="3023101"/>
            <a:ext cx="0" cy="11343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124634" y="3023101"/>
            <a:ext cx="0" cy="11343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7772334" y="3023101"/>
            <a:ext cx="0" cy="11343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角丸四角形 76"/>
          <p:cNvSpPr/>
          <p:nvPr/>
        </p:nvSpPr>
        <p:spPr>
          <a:xfrm>
            <a:off x="6515034" y="3069057"/>
            <a:ext cx="584200" cy="1029650"/>
          </a:xfrm>
          <a:prstGeom prst="roundRect">
            <a:avLst/>
          </a:prstGeom>
          <a:noFill/>
          <a:ln w="38100" cmpd="sng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二等辺三角形 86"/>
          <p:cNvSpPr/>
          <p:nvPr/>
        </p:nvSpPr>
        <p:spPr>
          <a:xfrm>
            <a:off x="6578534" y="2527299"/>
            <a:ext cx="457200" cy="428853"/>
          </a:xfrm>
          <a:prstGeom prst="triangle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右大かっこ 93"/>
          <p:cNvSpPr/>
          <p:nvPr/>
        </p:nvSpPr>
        <p:spPr>
          <a:xfrm rot="5400000">
            <a:off x="5774106" y="5536800"/>
            <a:ext cx="148356" cy="13081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右大かっこ 94"/>
          <p:cNvSpPr/>
          <p:nvPr/>
        </p:nvSpPr>
        <p:spPr>
          <a:xfrm rot="5400000">
            <a:off x="7698156" y="5553544"/>
            <a:ext cx="148356" cy="13081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695950" y="6179372"/>
            <a:ext cx="2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</a:t>
            </a:r>
            <a:endParaRPr kumimoji="1" lang="ja-JP" altLang="en-US" sz="24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7708966" y="6179372"/>
            <a:ext cx="2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</a:t>
            </a:r>
            <a:endParaRPr kumimoji="1" lang="ja-JP" altLang="en-US" sz="2400" dirty="0"/>
          </a:p>
        </p:txBody>
      </p:sp>
      <p:sp>
        <p:nvSpPr>
          <p:cNvPr id="100" name="角丸四角形 99"/>
          <p:cNvSpPr/>
          <p:nvPr/>
        </p:nvSpPr>
        <p:spPr>
          <a:xfrm>
            <a:off x="4559234" y="1171178"/>
            <a:ext cx="3867150" cy="49291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上矢印 102"/>
          <p:cNvSpPr/>
          <p:nvPr/>
        </p:nvSpPr>
        <p:spPr>
          <a:xfrm>
            <a:off x="5879968" y="1714500"/>
            <a:ext cx="1219332" cy="233758"/>
          </a:xfrm>
          <a:prstGeom prst="upArrow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四角形吹き出し 104"/>
          <p:cNvSpPr/>
          <p:nvPr/>
        </p:nvSpPr>
        <p:spPr>
          <a:xfrm>
            <a:off x="635000" y="4211310"/>
            <a:ext cx="3722706" cy="842280"/>
          </a:xfrm>
          <a:prstGeom prst="wedgeRectCallout">
            <a:avLst>
              <a:gd name="adj1" fmla="val 71289"/>
              <a:gd name="adj2" fmla="val 483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　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SLP</a:t>
            </a:r>
          </a:p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(</a:t>
            </a:r>
            <a:r>
              <a:rPr lang="ja-JP" altLang="en-US" sz="2400" dirty="0">
                <a:solidFill>
                  <a:srgbClr val="000000"/>
                </a:solidFill>
              </a:rPr>
              <a:t>重み</a:t>
            </a:r>
            <a:r>
              <a:rPr lang="en-US" altLang="ja-JP" sz="2400" dirty="0" smtClean="0">
                <a:solidFill>
                  <a:srgbClr val="000000"/>
                </a:solidFill>
              </a:rPr>
              <a:t>W</a:t>
            </a:r>
            <a:r>
              <a:rPr lang="en-US" altLang="ja-JP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altLang="ja-JP" sz="2400" dirty="0" smtClean="0">
                <a:solidFill>
                  <a:srgbClr val="000000"/>
                </a:solidFill>
              </a:rPr>
              <a:t>,</a:t>
            </a:r>
            <a:r>
              <a:rPr lang="ja-JP" altLang="en-US" sz="2400" dirty="0" smtClean="0">
                <a:solidFill>
                  <a:srgbClr val="000000"/>
                </a:solidFill>
              </a:rPr>
              <a:t> バイアス</a:t>
            </a:r>
            <a:r>
              <a:rPr lang="en-US" altLang="ja-JP" sz="2400" dirty="0" smtClean="0">
                <a:solidFill>
                  <a:srgbClr val="000000"/>
                </a:solidFill>
              </a:rPr>
              <a:t>b</a:t>
            </a:r>
            <a:r>
              <a:rPr lang="en-US" altLang="ja-JP" sz="2400" baseline="-25000" dirty="0">
                <a:solidFill>
                  <a:srgbClr val="000000"/>
                </a:solidFill>
              </a:rPr>
              <a:t>1</a:t>
            </a:r>
            <a:r>
              <a:rPr lang="en-US" altLang="ja-JP" sz="2400" dirty="0" smtClean="0">
                <a:solidFill>
                  <a:srgbClr val="000000"/>
                </a:solidFill>
              </a:rPr>
              <a:t>,</a:t>
            </a:r>
            <a:r>
              <a:rPr lang="ja-JP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ReLU</a:t>
            </a:r>
            <a:r>
              <a:rPr lang="en-US" altLang="ja-JP" sz="24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274671" y="567376"/>
            <a:ext cx="429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β</a:t>
            </a:r>
            <a:endParaRPr kumimoji="1" lang="ja-JP" altLang="en-US" sz="3600" dirty="0"/>
          </a:p>
        </p:txBody>
      </p:sp>
      <p:sp>
        <p:nvSpPr>
          <p:cNvPr id="107" name="四角形吹き出し 106"/>
          <p:cNvSpPr/>
          <p:nvPr/>
        </p:nvSpPr>
        <p:spPr>
          <a:xfrm>
            <a:off x="635000" y="2301954"/>
            <a:ext cx="3722706" cy="842280"/>
          </a:xfrm>
          <a:prstGeom prst="wedgeRectCallout">
            <a:avLst>
              <a:gd name="adj1" fmla="val 71289"/>
              <a:gd name="adj2" fmla="val 483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Max-Pooling</a:t>
            </a:r>
          </a:p>
        </p:txBody>
      </p:sp>
      <p:sp>
        <p:nvSpPr>
          <p:cNvPr id="108" name="四角形吹き出し 107"/>
          <p:cNvSpPr/>
          <p:nvPr/>
        </p:nvSpPr>
        <p:spPr>
          <a:xfrm>
            <a:off x="635000" y="1293360"/>
            <a:ext cx="3722706" cy="842280"/>
          </a:xfrm>
          <a:prstGeom prst="wedgeRectCallout">
            <a:avLst>
              <a:gd name="adj1" fmla="val 71289"/>
              <a:gd name="adj2" fmla="val 483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err="1" smtClean="0">
                <a:solidFill>
                  <a:srgbClr val="000000"/>
                </a:solidFill>
              </a:rPr>
              <a:t>Softmax</a:t>
            </a:r>
            <a:endParaRPr lang="en-US" altLang="ja-JP" sz="2400" dirty="0" smtClean="0">
              <a:solidFill>
                <a:srgbClr val="000000"/>
              </a:solidFill>
            </a:endParaRPr>
          </a:p>
        </p:txBody>
      </p:sp>
      <p:sp>
        <p:nvSpPr>
          <p:cNvPr id="109" name="円/楕円 108"/>
          <p:cNvSpPr/>
          <p:nvPr/>
        </p:nvSpPr>
        <p:spPr>
          <a:xfrm>
            <a:off x="4686300" y="5027180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5314950" y="5027180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5987917" y="5027180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6592105" y="5027180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7220755" y="5027180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7893722" y="5027180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4686300" y="5569352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5314950" y="5569352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5987917" y="5569352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6592105" y="5569352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7220755" y="5569352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7893722" y="5569352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4686300" y="311985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/>
          <p:nvPr/>
        </p:nvSpPr>
        <p:spPr>
          <a:xfrm>
            <a:off x="5314950" y="311985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/>
          <p:nvPr/>
        </p:nvSpPr>
        <p:spPr>
          <a:xfrm>
            <a:off x="5987917" y="311985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123"/>
          <p:cNvSpPr/>
          <p:nvPr/>
        </p:nvSpPr>
        <p:spPr>
          <a:xfrm>
            <a:off x="6592105" y="311985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/>
          <p:nvPr/>
        </p:nvSpPr>
        <p:spPr>
          <a:xfrm>
            <a:off x="7220755" y="311985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/>
          <p:nvPr/>
        </p:nvSpPr>
        <p:spPr>
          <a:xfrm>
            <a:off x="7893722" y="311985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/>
          <p:nvPr/>
        </p:nvSpPr>
        <p:spPr>
          <a:xfrm>
            <a:off x="4686300" y="3662029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/>
          <p:nvPr/>
        </p:nvSpPr>
        <p:spPr>
          <a:xfrm>
            <a:off x="5314950" y="3662029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/>
          <p:nvPr/>
        </p:nvSpPr>
        <p:spPr>
          <a:xfrm>
            <a:off x="5987917" y="3662029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/>
          <p:nvPr/>
        </p:nvSpPr>
        <p:spPr>
          <a:xfrm>
            <a:off x="6592105" y="3662029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130"/>
          <p:cNvSpPr/>
          <p:nvPr/>
        </p:nvSpPr>
        <p:spPr>
          <a:xfrm>
            <a:off x="7220755" y="3662029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131"/>
          <p:cNvSpPr/>
          <p:nvPr/>
        </p:nvSpPr>
        <p:spPr>
          <a:xfrm>
            <a:off x="7893722" y="3662029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132"/>
          <p:cNvSpPr/>
          <p:nvPr/>
        </p:nvSpPr>
        <p:spPr>
          <a:xfrm>
            <a:off x="4687171" y="206698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133"/>
          <p:cNvSpPr/>
          <p:nvPr/>
        </p:nvSpPr>
        <p:spPr>
          <a:xfrm>
            <a:off x="5315821" y="206698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/>
          <p:nvPr/>
        </p:nvSpPr>
        <p:spPr>
          <a:xfrm>
            <a:off x="5988788" y="206698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135"/>
          <p:cNvSpPr/>
          <p:nvPr/>
        </p:nvSpPr>
        <p:spPr>
          <a:xfrm>
            <a:off x="6592976" y="206698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7221626" y="206698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7894593" y="206698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4687171" y="121370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5315821" y="121370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5988788" y="121370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6592976" y="121370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7221626" y="121370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4593" y="1213707"/>
            <a:ext cx="381000" cy="38977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3E53-7E04-4A50-B295-1618C2199A1F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9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モデルの学習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0" y="1288897"/>
            <a:ext cx="8229600" cy="4525963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学習パラメータ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      V, C, W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, b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, W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, b</a:t>
            </a:r>
            <a:r>
              <a:rPr lang="en-US" altLang="ja-JP" baseline="-25000" dirty="0" smtClean="0"/>
              <a:t>2</a:t>
            </a:r>
          </a:p>
          <a:p>
            <a:r>
              <a:rPr lang="ja-JP" altLang="en-US" dirty="0" smtClean="0"/>
              <a:t>目的関数</a:t>
            </a:r>
            <a:r>
              <a:rPr lang="ja-JP" altLang="ja-JP" dirty="0" smtClean="0"/>
              <a:t>: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ja-JP" altLang="en-US" dirty="0" smtClean="0"/>
              <a:t>正則化</a:t>
            </a:r>
            <a:endParaRPr kumimoji="1" lang="ja-JP" altLang="en-US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89791"/>
              </p:ext>
            </p:extLst>
          </p:nvPr>
        </p:nvGraphicFramePr>
        <p:xfrm>
          <a:off x="1551067" y="2920123"/>
          <a:ext cx="576262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数式" r:id="rId4" imgW="2133600" imgH="457200" progId="Equation.3">
                  <p:embed/>
                </p:oleObj>
              </mc:Choice>
              <mc:Fallback>
                <p:oleObj name="数式" r:id="rId4" imgW="2133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1067" y="2920123"/>
                        <a:ext cx="5762625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91371"/>
              </p:ext>
            </p:extLst>
          </p:nvPr>
        </p:nvGraphicFramePr>
        <p:xfrm>
          <a:off x="1569314" y="4791075"/>
          <a:ext cx="572770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数式" r:id="rId6" imgW="2120900" imgH="457200" progId="Equation.3">
                  <p:embed/>
                </p:oleObj>
              </mc:Choice>
              <mc:Fallback>
                <p:oleObj name="数式" r:id="rId6" imgW="2120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9314" y="4791075"/>
                        <a:ext cx="5727700" cy="123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四角形吹き出し 12"/>
          <p:cNvSpPr/>
          <p:nvPr/>
        </p:nvSpPr>
        <p:spPr>
          <a:xfrm>
            <a:off x="3429000" y="3948795"/>
            <a:ext cx="3722706" cy="842280"/>
          </a:xfrm>
          <a:prstGeom prst="wedgeRectCallout">
            <a:avLst>
              <a:gd name="adj1" fmla="val -10587"/>
              <a:gd name="adj2" fmla="val 907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00"/>
                </a:solidFill>
              </a:rPr>
              <a:t>ラベルも正しく識別</a:t>
            </a:r>
            <a:r>
              <a:rPr lang="ja-JP" altLang="en-US" sz="2400" dirty="0" smtClean="0">
                <a:solidFill>
                  <a:srgbClr val="000000"/>
                </a:solidFill>
              </a:rPr>
              <a:t>できる</a:t>
            </a:r>
            <a:r>
              <a:rPr lang="en-US" altLang="ja-JP" sz="2400" dirty="0" smtClean="0">
                <a:solidFill>
                  <a:srgbClr val="000000"/>
                </a:solidFill>
              </a:rPr>
              <a:t/>
            </a:r>
            <a:br>
              <a:rPr lang="en-US" altLang="ja-JP" sz="2400" dirty="0" smtClean="0">
                <a:solidFill>
                  <a:srgbClr val="000000"/>
                </a:solidFill>
              </a:rPr>
            </a:br>
            <a:r>
              <a:rPr lang="ja-JP" altLang="en-US" sz="2400" dirty="0" smtClean="0">
                <a:solidFill>
                  <a:srgbClr val="000000"/>
                </a:solidFill>
              </a:rPr>
              <a:t>よう</a:t>
            </a:r>
            <a:r>
              <a:rPr lang="ja-JP" altLang="en-US" sz="2400" dirty="0" smtClean="0">
                <a:solidFill>
                  <a:srgbClr val="000000"/>
                </a:solidFill>
              </a:rPr>
              <a:t>に調整</a:t>
            </a:r>
            <a:endParaRPr lang="en-US" altLang="ja-JP" sz="2400" dirty="0" smtClean="0">
              <a:solidFill>
                <a:srgbClr val="00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8BBA-823B-4CD0-B96C-D5BB4E34FDC3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9" name="図 8" descr="スクリーンショット 2018-09-09 11.29.5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43" y="1239550"/>
            <a:ext cx="4236334" cy="177069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6457950" y="611991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図は論文より引用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32379" y="5991226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※Multi Label </a:t>
            </a:r>
            <a:r>
              <a:rPr lang="ja-JP" altLang="en-US" sz="2400" dirty="0" smtClean="0"/>
              <a:t>の場合は省略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20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スクリーンショット 2018-09-09 20.2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9645"/>
            <a:ext cx="9144000" cy="25964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モデルの複雑性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CNN, LSTM</a:t>
            </a:r>
            <a:r>
              <a:rPr lang="ja-JP" altLang="en-US" dirty="0" smtClean="0"/>
              <a:t>はパラメータ数、複雑性共に高い</a:t>
            </a:r>
            <a:endParaRPr lang="en-US" altLang="ja-JP" dirty="0" smtClean="0"/>
          </a:p>
          <a:p>
            <a:r>
              <a:rPr lang="ja-JP" altLang="en-US" dirty="0" smtClean="0"/>
              <a:t>提案手法は低いパラメータ数と複雑性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SWEM</a:t>
            </a:r>
            <a:r>
              <a:rPr lang="ja-JP" altLang="en-US" dirty="0" smtClean="0"/>
              <a:t>と同レベル</a:t>
            </a:r>
            <a:endParaRPr lang="en-US" altLang="ja-JP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2443463" y="2116859"/>
            <a:ext cx="348640" cy="31130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41907" y="2119834"/>
            <a:ext cx="348640" cy="31130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880945" y="2128301"/>
            <a:ext cx="348640" cy="31130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91840" y="2115849"/>
            <a:ext cx="348640" cy="31130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441568" y="2418685"/>
            <a:ext cx="348640" cy="31130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841907" y="2418685"/>
            <a:ext cx="348640" cy="31130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880945" y="2439604"/>
            <a:ext cx="348640" cy="31130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567668" y="2439604"/>
            <a:ext cx="348640" cy="31130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吹き出し 15"/>
          <p:cNvSpPr/>
          <p:nvPr/>
        </p:nvSpPr>
        <p:spPr>
          <a:xfrm>
            <a:off x="1262747" y="1309520"/>
            <a:ext cx="1983275" cy="440250"/>
          </a:xfrm>
          <a:prstGeom prst="wedgeRectCallout">
            <a:avLst>
              <a:gd name="adj1" fmla="val -924"/>
              <a:gd name="adj2" fmla="val 13758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altLang="ja-JP" sz="2800" dirty="0">
                <a:solidFill>
                  <a:srgbClr val="000000"/>
                </a:solidFill>
              </a:rPr>
              <a:t>m, </a:t>
            </a:r>
            <a:r>
              <a:rPr lang="mr-IN" altLang="ja-JP" sz="2800" dirty="0" smtClean="0">
                <a:solidFill>
                  <a:srgbClr val="000000"/>
                </a:solidFill>
              </a:rPr>
              <a:t>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</a:rPr>
              <a:t>&gt;&gt;</a:t>
            </a:r>
            <a:r>
              <a:rPr lang="mr-IN" altLang="ja-JP" sz="2800" dirty="0" smtClean="0">
                <a:solidFill>
                  <a:srgbClr val="000000"/>
                </a:solidFill>
              </a:rPr>
              <a:t> </a:t>
            </a:r>
            <a:r>
              <a:rPr lang="mr-IN" altLang="ja-JP" sz="2800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60146" y="5999085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表</a:t>
            </a:r>
            <a:r>
              <a:rPr kumimoji="1" lang="ja-JP" altLang="en-US" sz="2400" dirty="0" smtClean="0"/>
              <a:t>は論文より引用</a:t>
            </a:r>
            <a:endParaRPr kumimoji="1" lang="ja-JP" altLang="en-US" sz="24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056C-5F7B-4284-8D12-715C6466DC26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1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クリーンショット 2018-09-09 20.4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2921119"/>
            <a:ext cx="9499600" cy="35315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endParaRPr kumimoji="1" lang="ja-JP" altLang="en-US" dirty="0"/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idx="1"/>
          </p:nvPr>
        </p:nvSpPr>
        <p:spPr>
          <a:xfrm>
            <a:off x="457200" y="1177686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実験タスク</a:t>
            </a:r>
            <a:r>
              <a:rPr lang="ja-JP" altLang="ja-JP" dirty="0" smtClean="0"/>
              <a:t>:</a:t>
            </a:r>
            <a:r>
              <a:rPr lang="ja-JP" altLang="en-US" dirty="0" smtClean="0"/>
              <a:t> テキストクラス分類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Accuracy</a:t>
            </a:r>
            <a:r>
              <a:rPr kumimoji="1" lang="ja-JP" altLang="en-US" dirty="0" smtClean="0"/>
              <a:t>によって評価</a:t>
            </a:r>
            <a:endParaRPr kumimoji="1" lang="en-US" altLang="ja-JP" dirty="0" smtClean="0"/>
          </a:p>
          <a:p>
            <a:r>
              <a:rPr lang="ja-JP" altLang="en-US" dirty="0" smtClean="0"/>
              <a:t>データセット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33800" y="3640970"/>
            <a:ext cx="104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(Topic)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91549" y="4140735"/>
            <a:ext cx="166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(Sentiment)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95700" y="4678719"/>
            <a:ext cx="166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(Sentiment)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4600" y="5153084"/>
            <a:ext cx="1519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(Ontology)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83735" y="5665549"/>
            <a:ext cx="104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(Topic)</a:t>
            </a:r>
            <a:endParaRPr kumimoji="1" lang="ja-JP" altLang="en-US" sz="24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D63-1017-4550-8778-5A38A683885D}" type="datetime1">
              <a:rPr kumimoji="1" lang="ja-JP" altLang="en-US" smtClean="0"/>
              <a:t>2018/9/10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7DC1-89F0-C94F-857C-176E54C97D0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9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331</Words>
  <Application>Microsoft Office PowerPoint</Application>
  <PresentationFormat>画面に合わせる (4:3)</PresentationFormat>
  <Paragraphs>116</Paragraphs>
  <Slides>13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Mangal</vt:lpstr>
      <vt:lpstr>ホワイト</vt:lpstr>
      <vt:lpstr>数式</vt:lpstr>
      <vt:lpstr>論文紹介:  “Joint Embedding of Words and Labels for Text Classification”</vt:lpstr>
      <vt:lpstr>テキスト分類 using 単語ベクトル</vt:lpstr>
      <vt:lpstr>目的</vt:lpstr>
      <vt:lpstr>クラスラベルによるアテンション</vt:lpstr>
      <vt:lpstr>Label-Embedding Attentive Model</vt:lpstr>
      <vt:lpstr>βの計算</vt:lpstr>
      <vt:lpstr>モデルの学習</vt:lpstr>
      <vt:lpstr>モデルの複雑性</vt:lpstr>
      <vt:lpstr>実験</vt:lpstr>
      <vt:lpstr>実験結果: Accuracy</vt:lpstr>
      <vt:lpstr>その他の検証</vt:lpstr>
      <vt:lpstr>ラベルベクトルとテキストベクトル</vt:lpstr>
      <vt:lpstr>まとめ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論文紹介:  “Joint Embedding of Words and Labels for Text Classification”</dc:title>
  <dc:creator>和弥 藤岡</dc:creator>
  <cp:lastModifiedBy>Kazuya</cp:lastModifiedBy>
  <cp:revision>65</cp:revision>
  <dcterms:created xsi:type="dcterms:W3CDTF">2018-09-08T22:30:22Z</dcterms:created>
  <dcterms:modified xsi:type="dcterms:W3CDTF">2018-09-10T07:21:06Z</dcterms:modified>
</cp:coreProperties>
</file>