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3" r:id="rId5"/>
    <p:sldId id="260" r:id="rId6"/>
    <p:sldId id="272" r:id="rId7"/>
    <p:sldId id="261" r:id="rId8"/>
    <p:sldId id="262" r:id="rId9"/>
    <p:sldId id="276" r:id="rId10"/>
    <p:sldId id="275" r:id="rId11"/>
    <p:sldId id="264" r:id="rId12"/>
    <p:sldId id="265" r:id="rId13"/>
    <p:sldId id="267" r:id="rId14"/>
    <p:sldId id="268" r:id="rId15"/>
    <p:sldId id="269" r:id="rId16"/>
    <p:sldId id="266" r:id="rId17"/>
    <p:sldId id="274" r:id="rId18"/>
    <p:sldId id="270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3399"/>
    <a:srgbClr val="CCECFF"/>
    <a:srgbClr val="FFCCFF"/>
    <a:srgbClr val="CCCCFF"/>
    <a:srgbClr val="A1D0D5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29"/>
  </p:normalViewPr>
  <p:slideViewPr>
    <p:cSldViewPr>
      <p:cViewPr varScale="1">
        <p:scale>
          <a:sx n="109" d="100"/>
          <a:sy n="109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DE4D8-3C44-3849-A65B-7CE951ED03E9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777B-B875-2B4F-A303-90DF7C8C0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1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70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22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34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altLang="ja-JP" sz="1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63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84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5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29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6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9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777B-B875-2B4F-A303-90DF7C8C09C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8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953663-1C2E-AA4A-98E5-464450DF9B4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9663-B9FD-104C-8F62-47FE13E6B0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263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059F2-E11C-B248-80F0-96DBABC257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86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FB63-BE66-9442-8383-00ABD2890F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55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8858E-2B9E-0647-BA14-986BDADAF2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959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8D1-D2A9-FE41-98A3-DAA30FA93C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331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677AC-6898-E64A-9C9F-7C1B5B4599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1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C21AF-9715-9B47-8085-175E3BDEEC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869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D8D9D-FAED-F346-8938-947EE5BD7E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39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06555-1231-3F48-A733-F7743758E9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793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045F-489B-D143-AE0F-2317F311E8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10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AAA419-0172-CE4D-8354-29A0AA887BE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5436" y="2410386"/>
            <a:ext cx="9934872" cy="1470025"/>
          </a:xfrm>
        </p:spPr>
        <p:txBody>
          <a:bodyPr/>
          <a:lstStyle/>
          <a:p>
            <a:r>
              <a:rPr lang="en-US" altLang="ja-JP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Joint Reasoning for 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Temporal </a:t>
            </a:r>
            <a:r>
              <a:rPr lang="en-US" altLang="ja-JP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and Causal Relations </a:t>
            </a:r>
            <a:br>
              <a:rPr lang="en-US" altLang="ja-JP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40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504" y="3717032"/>
            <a:ext cx="8384976" cy="1752600"/>
          </a:xfrm>
        </p:spPr>
        <p:txBody>
          <a:bodyPr/>
          <a:lstStyle/>
          <a:p>
            <a:r>
              <a:rPr lang="en-US" altLang="ja-JP" sz="2800" dirty="0" err="1">
                <a:ea typeface="Hiragino Kaku Gothic Pro W3" charset="-128"/>
                <a:cs typeface="Hiragino Kaku Gothic Pro W3" charset="-128"/>
              </a:rPr>
              <a:t>Qiang</a:t>
            </a:r>
            <a:r>
              <a:rPr lang="en-US" altLang="ja-JP" sz="2800" dirty="0">
                <a:ea typeface="Hiragino Kaku Gothic Pro W3" charset="-128"/>
                <a:cs typeface="Hiragino Kaku Gothic Pro W3" charset="-128"/>
              </a:rPr>
              <a:t> Ning</a:t>
            </a:r>
            <a:r>
              <a:rPr lang="en-US" altLang="ja-JP" sz="2800" dirty="0" smtClean="0">
                <a:ea typeface="Hiragino Kaku Gothic Pro W3" charset="-128"/>
                <a:cs typeface="Hiragino Kaku Gothic Pro W3" charset="-128"/>
              </a:rPr>
              <a:t>, </a:t>
            </a:r>
            <a:r>
              <a:rPr lang="en-US" altLang="ja-JP" sz="2800" dirty="0" err="1">
                <a:ea typeface="Hiragino Kaku Gothic Pro W3" charset="-128"/>
                <a:cs typeface="Hiragino Kaku Gothic Pro W3" charset="-128"/>
              </a:rPr>
              <a:t>Zhili</a:t>
            </a:r>
            <a:r>
              <a:rPr lang="en-US" altLang="ja-JP" sz="2800" dirty="0">
                <a:ea typeface="Hiragino Kaku Gothic Pro W3" charset="-128"/>
                <a:cs typeface="Hiragino Kaku Gothic Pro W3" charset="-128"/>
              </a:rPr>
              <a:t> Feng</a:t>
            </a:r>
            <a:r>
              <a:rPr lang="en-US" altLang="ja-JP" sz="2800" dirty="0" smtClean="0">
                <a:ea typeface="Hiragino Kaku Gothic Pro W3" charset="-128"/>
                <a:cs typeface="Hiragino Kaku Gothic Pro W3" charset="-128"/>
              </a:rPr>
              <a:t>, </a:t>
            </a:r>
            <a:r>
              <a:rPr lang="en-US" altLang="ja-JP" sz="2800" dirty="0" err="1" smtClean="0">
                <a:ea typeface="Hiragino Kaku Gothic Pro W3" charset="-128"/>
                <a:cs typeface="Hiragino Kaku Gothic Pro W3" charset="-128"/>
              </a:rPr>
              <a:t>Hao</a:t>
            </a:r>
            <a:r>
              <a:rPr lang="en-US" altLang="ja-JP" sz="2800" dirty="0" smtClean="0"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>
                <a:ea typeface="Hiragino Kaku Gothic Pro W3" charset="-128"/>
                <a:cs typeface="Hiragino Kaku Gothic Pro W3" charset="-128"/>
              </a:rPr>
              <a:t>Wu</a:t>
            </a:r>
            <a:r>
              <a:rPr lang="en-US" altLang="ja-JP" sz="2800" dirty="0" smtClean="0">
                <a:ea typeface="Hiragino Kaku Gothic Pro W3" charset="-128"/>
                <a:cs typeface="Hiragino Kaku Gothic Pro W3" charset="-128"/>
              </a:rPr>
              <a:t>, </a:t>
            </a:r>
            <a:r>
              <a:rPr lang="en-US" altLang="ja-JP" sz="2800" dirty="0">
                <a:ea typeface="Hiragino Kaku Gothic Pro W3" charset="-128"/>
                <a:cs typeface="Hiragino Kaku Gothic Pro W3" charset="-128"/>
              </a:rPr>
              <a:t>Dan </a:t>
            </a:r>
            <a:r>
              <a:rPr lang="en-US" altLang="ja-JP" sz="2800" dirty="0" smtClean="0">
                <a:ea typeface="Hiragino Kaku Gothic Pro W3" charset="-128"/>
                <a:cs typeface="Hiragino Kaku Gothic Pro W3" charset="-128"/>
              </a:rPr>
              <a:t>Roth</a:t>
            </a:r>
            <a:r>
              <a:rPr lang="en-US" altLang="ja-JP" sz="2800" dirty="0"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>
                <a:ea typeface="Hiragino Kaku Gothic Pro W3" charset="-128"/>
                <a:cs typeface="Hiragino Kaku Gothic Pro W3" charset="-128"/>
              </a:rPr>
            </a:br>
            <a:endParaRPr lang="en-US" altLang="ja-JP" sz="2800" dirty="0">
              <a:ea typeface="Hiragino Kaku Gothic Pro W3" charset="-128"/>
              <a:cs typeface="Hiragino Kaku Gothic Pro W3" charset="-128"/>
            </a:endParaRPr>
          </a:p>
          <a:p>
            <a:endParaRPr lang="en-US" altLang="ja-JP" sz="2800" dirty="0"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08104" y="4869467"/>
            <a:ext cx="3241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名古屋大学大学院</a:t>
            </a:r>
            <a:r>
              <a:rPr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M2</a:t>
            </a:r>
          </a:p>
          <a:p>
            <a:pPr algn="r"/>
            <a:r>
              <a:rPr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佐藤・松崎研究室</a:t>
            </a:r>
            <a:endParaRPr lang="en-US" altLang="ja-JP" sz="24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algn="r"/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古瀬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弘樹</a:t>
            </a:r>
            <a:endParaRPr kumimoji="1" lang="ja-JP" altLang="en-US" sz="24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953663-1C2E-AA4A-98E5-464450DF9B42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1280813"/>
            <a:ext cx="2895600" cy="476250"/>
          </a:xfrm>
        </p:spPr>
        <p:txBody>
          <a:bodyPr/>
          <a:lstStyle/>
          <a:p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ACL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論文読み会</a:t>
            </a:r>
            <a:endParaRPr lang="en-US" altLang="ja-JP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Causal 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Relations</a:t>
            </a:r>
            <a:endParaRPr lang="en-US" altLang="ja-JP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lang="en-US" altLang="ja-JP" sz="2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最良</a:t>
                </a:r>
                <a:r>
                  <a:rPr lang="ja-JP" altLang="en-US" sz="2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の時間関係ラベル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集合</a:t>
                </a:r>
                <a:r>
                  <a:rPr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W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を求める</a:t>
                </a: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lang="en-US" altLang="ja-JP" sz="2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制約</a:t>
                </a:r>
                <a:r>
                  <a:rPr lang="en-US" altLang="ja-JP" sz="2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𝒲</m:t>
                    </m:r>
                    <m:r>
                      <a:rPr lang="en-US" altLang="ja-JP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について</a:t>
                </a: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kumimoji="1" lang="ja-JP" altLang="en-US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6037" y="155679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＾</a:t>
            </a:r>
            <a:endParaRPr kumimoji="1" lang="ja-JP" altLang="en-US" sz="26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2856"/>
            <a:ext cx="6251996" cy="191727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242973" y="2411596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     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4653136"/>
            <a:ext cx="6902641" cy="127481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52320" y="4653136"/>
            <a:ext cx="8892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0601" y="5157192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Y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に依存する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ILP</a:t>
            </a:r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ソルバーに入力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これまでの式を不等式に変換し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ILP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ソルバーに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入力して探索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76456"/>
            <a:ext cx="6036671" cy="14111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2" y="3987626"/>
            <a:ext cx="4896544" cy="10015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69160"/>
            <a:ext cx="4598196" cy="7597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89240"/>
            <a:ext cx="3240360" cy="4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実験１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時間的関係の推論精度を比較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実験設定</a:t>
            </a:r>
            <a:endParaRPr kumimoji="1" lang="en-US" altLang="ja-JP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比較手法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2018/9/10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ACL</a:t>
            </a:r>
            <a:r>
              <a:rPr lang="ja-JP" altLang="en-US" dirty="0" smtClean="0"/>
              <a:t>論文読み会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1008112" y="2578259"/>
            <a:ext cx="82444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TB-Dense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データセットを使用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時間関係のみアノテーション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precision, recall, F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値で評価</a:t>
            </a:r>
            <a:endParaRPr lang="en-US" altLang="ja-JP" sz="20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endParaRPr lang="en-US" altLang="ja-JP" sz="20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151830"/>
                  </p:ext>
                </p:extLst>
              </p:nvPr>
            </p:nvGraphicFramePr>
            <p:xfrm>
              <a:off x="1475656" y="3925024"/>
              <a:ext cx="6768752" cy="224028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2526105"/>
                    <a:gridCol w="4242647"/>
                  </a:tblGrid>
                  <a:tr h="319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500" b="1" i="0" dirty="0" smtClean="0">
                              <a:latin typeface="Hiragino Kaku Gothic Pro W6" charset="-128"/>
                              <a:ea typeface="Hiragino Kaku Gothic Pro W6" charset="-128"/>
                              <a:cs typeface="Hiragino Kaku Gothic Pro W6" charset="-128"/>
                            </a:rPr>
                            <a:t>システム</a:t>
                          </a:r>
                          <a:endParaRPr kumimoji="1" lang="en-US" altLang="ja-JP" sz="1500" b="1" i="0" dirty="0" smtClean="0">
                            <a:latin typeface="Hiragino Kaku Gothic Pro W6" charset="-128"/>
                            <a:ea typeface="Hiragino Kaku Gothic Pro W6" charset="-128"/>
                            <a:cs typeface="Hiragino Kaku Gothic Pro W6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500" b="1" i="0" dirty="0" smtClean="0">
                              <a:latin typeface="Hiragino Kaku Gothic Pro W6" charset="-128"/>
                              <a:ea typeface="Hiragino Kaku Gothic Pro W6" charset="-128"/>
                              <a:cs typeface="Hiragino Kaku Gothic Pro W6" charset="-128"/>
                            </a:rPr>
                            <a:t>内容</a:t>
                          </a:r>
                          <a:endParaRPr lang="en-US" altLang="ja-JP" sz="1500" b="1" i="0" dirty="0" smtClean="0">
                            <a:latin typeface="Hiragino Kaku Gothic Pro W6" charset="-128"/>
                            <a:ea typeface="Hiragino Kaku Gothic Pro W6" charset="-128"/>
                            <a:cs typeface="Hiragino Kaku Gothic Pro W6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66CC"/>
                        </a:solidFill>
                      </a:tcPr>
                    </a:tc>
                  </a:tr>
                  <a:tr h="31940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Baseline</a:t>
                          </a:r>
                          <a:endParaRPr kumimoji="1" lang="ja-JP" altLang="en-US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局所的手法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+Transitivity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event-event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の条件を追加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500" b="0" i="0" smtClean="0">
                                  <a:latin typeface="Cambria Math" charset="0"/>
                                  <a:ea typeface="Hiragino Kaku Gothic Pro W3" charset="-128"/>
                                  <a:cs typeface="Hiragino Kaku Gothic Pro W3" charset="-128"/>
                                </a:rPr>
                                <m:t>ℇ</m:t>
                              </m:r>
                              <m:r>
                                <a:rPr lang="en-US" altLang="ja-JP" sz="1500" b="0" i="0" smtClean="0">
                                  <a:latin typeface="Cambria Math" charset="0"/>
                                  <a:ea typeface="Hiragino Kaku Gothic Pro W3" charset="-128"/>
                                  <a:cs typeface="Hiragino Kaku Gothic Pro W3" charset="-128"/>
                                </a:rPr>
                                <m:t>𝒯</m:t>
                              </m:r>
                            </m:oMath>
                          </a14:m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event-time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の条件を入れる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+Rules 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CAEVO(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既存手法</a:t>
                          </a: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)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の言語ルール追加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+Causal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因果関係抽出を追加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既存手法</a:t>
                          </a: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 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err="1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ClearTK</a:t>
                          </a: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, CAEVO, Ning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らのシステム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151830"/>
                  </p:ext>
                </p:extLst>
              </p:nvPr>
            </p:nvGraphicFramePr>
            <p:xfrm>
              <a:off x="1475656" y="3925024"/>
              <a:ext cx="6768752" cy="224028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2526105"/>
                    <a:gridCol w="4242647"/>
                  </a:tblGrid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500" b="1" i="0" dirty="0" smtClean="0">
                              <a:latin typeface="Hiragino Kaku Gothic Pro W6" charset="-128"/>
                              <a:ea typeface="Hiragino Kaku Gothic Pro W6" charset="-128"/>
                              <a:cs typeface="Hiragino Kaku Gothic Pro W6" charset="-128"/>
                            </a:rPr>
                            <a:t>システム</a:t>
                          </a:r>
                          <a:endParaRPr kumimoji="1" lang="en-US" altLang="ja-JP" sz="1500" b="1" i="0" dirty="0" smtClean="0">
                            <a:latin typeface="Hiragino Kaku Gothic Pro W6" charset="-128"/>
                            <a:ea typeface="Hiragino Kaku Gothic Pro W6" charset="-128"/>
                            <a:cs typeface="Hiragino Kaku Gothic Pro W6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500" b="1" i="0" dirty="0" smtClean="0">
                              <a:latin typeface="Hiragino Kaku Gothic Pro W6" charset="-128"/>
                              <a:ea typeface="Hiragino Kaku Gothic Pro W6" charset="-128"/>
                              <a:cs typeface="Hiragino Kaku Gothic Pro W6" charset="-128"/>
                            </a:rPr>
                            <a:t>内容</a:t>
                          </a:r>
                          <a:endParaRPr lang="en-US" altLang="ja-JP" sz="1500" b="1" i="0" dirty="0" smtClean="0">
                            <a:latin typeface="Hiragino Kaku Gothic Pro W6" charset="-128"/>
                            <a:ea typeface="Hiragino Kaku Gothic Pro W6" charset="-128"/>
                            <a:cs typeface="Hiragino Kaku Gothic Pro W6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66CC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Baseline</a:t>
                          </a:r>
                          <a:endParaRPr kumimoji="1" lang="ja-JP" altLang="en-US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局所的手法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+Transitivity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event-event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の条件を追加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41" t="-300000" r="-168193" b="-31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event-time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の条件を入れる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+Rules 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CAEVO(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既存手法</a:t>
                          </a: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)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の言語ルール追加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+Causal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因果関係抽出を追加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既存手法</a:t>
                          </a: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 </a:t>
                          </a:r>
                          <a:endParaRPr kumimoji="1" lang="ja-JP" altLang="en-US" sz="1500" b="0" i="0" dirty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b="0" i="0" dirty="0" err="1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ClearTK</a:t>
                          </a:r>
                          <a:r>
                            <a:rPr lang="en-US" altLang="ja-JP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, CAEVO, Ning</a:t>
                          </a:r>
                          <a:r>
                            <a:rPr lang="ja-JP" altLang="en-US" sz="1500" b="0" i="0" dirty="0" smtClean="0">
                              <a:latin typeface="Hiragino Kaku Gothic Pro W3" charset="-128"/>
                              <a:ea typeface="Hiragino Kaku Gothic Pro W3" charset="-128"/>
                              <a:cs typeface="Hiragino Kaku Gothic Pro W3" charset="-128"/>
                            </a:rPr>
                            <a:t>らのシステム</a:t>
                          </a:r>
                          <a:endParaRPr lang="en-US" altLang="ja-JP" sz="1500" b="0" i="0" dirty="0" smtClean="0">
                            <a:latin typeface="Hiragino Kaku Gothic Pro W3" charset="-128"/>
                            <a:ea typeface="Hiragino Kaku Gothic Pro W3" charset="-128"/>
                            <a:cs typeface="Hiragino Kaku Gothic Pro W3" charset="-12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93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実験結果１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時間的関係の推論精度の比較結果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0" y="2379753"/>
            <a:ext cx="4320480" cy="3024336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5364088" y="2955817"/>
            <a:ext cx="7640" cy="144016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572482" y="3266538"/>
            <a:ext cx="3381908" cy="76944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導入した手法によって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改善されることがわかる</a:t>
            </a:r>
            <a:endParaRPr lang="en-US" altLang="ja-JP" sz="2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14" name="ドーナツ 13"/>
          <p:cNvSpPr/>
          <p:nvPr/>
        </p:nvSpPr>
        <p:spPr>
          <a:xfrm>
            <a:off x="4572000" y="3963929"/>
            <a:ext cx="648072" cy="332530"/>
          </a:xfrm>
          <a:prstGeom prst="donut">
            <a:avLst>
              <a:gd name="adj" fmla="val 564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ドーナツ 15"/>
          <p:cNvSpPr/>
          <p:nvPr/>
        </p:nvSpPr>
        <p:spPr>
          <a:xfrm>
            <a:off x="4572000" y="4479021"/>
            <a:ext cx="648072" cy="926806"/>
          </a:xfrm>
          <a:prstGeom prst="donut">
            <a:avLst>
              <a:gd name="adj" fmla="val 382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>
            <a:stCxn id="14" idx="5"/>
            <a:endCxn id="23" idx="1"/>
          </p:cNvCxnSpPr>
          <p:nvPr/>
        </p:nvCxnSpPr>
        <p:spPr>
          <a:xfrm>
            <a:off x="5125164" y="4247761"/>
            <a:ext cx="622289" cy="9567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6" idx="5"/>
            <a:endCxn id="23" idx="1"/>
          </p:cNvCxnSpPr>
          <p:nvPr/>
        </p:nvCxnSpPr>
        <p:spPr>
          <a:xfrm flipV="1">
            <a:off x="5125164" y="5204520"/>
            <a:ext cx="622289" cy="6557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747453" y="4819799"/>
            <a:ext cx="3031966" cy="76944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提案手法が最も高い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F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１スコアを達成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8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実験２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Joint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システムのパフォーマンス評価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新しいデータセットを作成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92" y="4646863"/>
            <a:ext cx="5725616" cy="159044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71600" y="2564904"/>
            <a:ext cx="8244408" cy="254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EventCausality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データセットを改良して作成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ClearTK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既存システム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を使用してイベントを抽出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エラーは適宜手作業で修正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イベント間の時間的関係にアノテーション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endParaRPr lang="en-US" altLang="ja-JP" sz="2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3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実験結果２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Joint</a:t>
            </a:r>
            <a:r>
              <a:rPr lang="ja-JP" altLang="en-US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システムの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パフォーマンス評価結果</a:t>
            </a:r>
            <a:endParaRPr lang="en-US" altLang="ja-JP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ACL</a:t>
            </a:r>
            <a:r>
              <a:rPr lang="ja-JP" altLang="en-US" dirty="0" smtClean="0"/>
              <a:t>論文読み会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2" y="2276870"/>
            <a:ext cx="5223448" cy="2286763"/>
          </a:xfrm>
          <a:prstGeom prst="rect">
            <a:avLst/>
          </a:prstGeom>
        </p:spPr>
      </p:pic>
      <p:sp>
        <p:nvSpPr>
          <p:cNvPr id="7" name="フレーム 6"/>
          <p:cNvSpPr/>
          <p:nvPr/>
        </p:nvSpPr>
        <p:spPr>
          <a:xfrm>
            <a:off x="4788024" y="2352136"/>
            <a:ext cx="1080120" cy="1292886"/>
          </a:xfrm>
          <a:prstGeom prst="frame">
            <a:avLst>
              <a:gd name="adj1" fmla="val 27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6176" y="2708918"/>
            <a:ext cx="2770348" cy="76944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Joint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システムが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最も良い結果</a:t>
            </a:r>
            <a:endParaRPr lang="en-US" altLang="ja-JP" sz="2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10" name="ドーナツ 9"/>
          <p:cNvSpPr/>
          <p:nvPr/>
        </p:nvSpPr>
        <p:spPr>
          <a:xfrm>
            <a:off x="4755069" y="3284983"/>
            <a:ext cx="1161383" cy="1152128"/>
          </a:xfrm>
          <a:prstGeom prst="donut">
            <a:avLst>
              <a:gd name="adj" fmla="val 27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96419" y="4675783"/>
            <a:ext cx="4478682" cy="76944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それぞれの関係を強制</a:t>
            </a:r>
            <a:r>
              <a:rPr lang="ja-JP" altLang="en-US" sz="22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すると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どちらも圧倒的に結果が良くなる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4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考察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(1/2)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時間関係よりも因果関係の推論に大きな改善が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b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みられる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kumimoji="1"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時間関係と因果関係は相補的な関係にある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8" name="正方形/長方形 7"/>
          <p:cNvSpPr/>
          <p:nvPr/>
        </p:nvSpPr>
        <p:spPr>
          <a:xfrm>
            <a:off x="971600" y="2564904"/>
            <a:ext cx="8244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時間関係のリンクよりも因果関係のリンクの方が数が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はるかに少ないことが要因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多くの時間関係リンクの効果で因果関係の改善が大きくなる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1600" y="4405064"/>
            <a:ext cx="8244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因果関係は人間の経験的知識を全体的に当てることが多い</a:t>
            </a:r>
            <a:r>
              <a:rPr lang="en-US" altLang="ja-JP" sz="2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＜例＞「死」は「爆発」を引き起こすのではなく　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ja-JP" altLang="en-US" sz="2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　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　　「爆発」に引き起こされる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時間関係は局所的な文脈に焦点を当てることが多い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8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考察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(2/2)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一般的な時間関係と因果関係のつながりを破る</a:t>
            </a: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例もみられた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U ターン矢印 6"/>
          <p:cNvSpPr/>
          <p:nvPr/>
        </p:nvSpPr>
        <p:spPr>
          <a:xfrm rot="10800000">
            <a:off x="2231250" y="4971360"/>
            <a:ext cx="4681500" cy="648072"/>
          </a:xfrm>
          <a:prstGeom prst="utur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87624" y="2803353"/>
            <a:ext cx="7344816" cy="83099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altLang="ja-JP" sz="2400" dirty="0"/>
              <a:t>As she </a:t>
            </a:r>
            <a:r>
              <a:rPr lang="en-US" altLang="ja-JP" sz="2400" b="1" i="1" dirty="0">
                <a:solidFill>
                  <a:srgbClr val="FF0000"/>
                </a:solidFill>
              </a:rPr>
              <a:t>(e10:prepares) </a:t>
            </a:r>
            <a:r>
              <a:rPr lang="en-US" altLang="ja-JP" sz="2400" dirty="0"/>
              <a:t>to </a:t>
            </a:r>
            <a:r>
              <a:rPr lang="en-US" altLang="ja-JP" sz="2400" b="1" i="1" dirty="0">
                <a:solidFill>
                  <a:srgbClr val="0070C0"/>
                </a:solidFill>
              </a:rPr>
              <a:t>(e11:host)</a:t>
            </a:r>
            <a:r>
              <a:rPr lang="en-US" altLang="ja-JP" sz="2400" i="1" dirty="0"/>
              <a:t> </a:t>
            </a:r>
            <a:r>
              <a:rPr lang="en-US" altLang="ja-JP" sz="2400" dirty="0"/>
              <a:t>her first show, Crowley writes on what viewers should expect. 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187624" y="4263450"/>
            <a:ext cx="2520280" cy="864096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e10:prepares</a:t>
            </a:r>
            <a:endParaRPr kumimoji="1" lang="ja-JP" altLang="en-US" sz="2800" dirty="0"/>
          </a:p>
        </p:txBody>
      </p:sp>
      <p:sp>
        <p:nvSpPr>
          <p:cNvPr id="10" name="角丸四角形 9"/>
          <p:cNvSpPr/>
          <p:nvPr/>
        </p:nvSpPr>
        <p:spPr>
          <a:xfrm>
            <a:off x="5437076" y="4263450"/>
            <a:ext cx="2520280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0070C0"/>
                </a:solidFill>
              </a:rPr>
              <a:t>e11:host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40640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後</a:t>
            </a:r>
            <a:endParaRPr kumimoji="1" lang="ja-JP" altLang="en-US" sz="2400" b="1" dirty="0">
              <a:solidFill>
                <a:srgbClr val="00B05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21366" y="40640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前</a:t>
            </a:r>
            <a:endParaRPr kumimoji="1" lang="ja-JP" altLang="en-US" sz="2400" b="1" dirty="0">
              <a:solidFill>
                <a:srgbClr val="00B05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86240" y="5631631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C000"/>
                </a:solidFill>
              </a:rPr>
              <a:t>ホストをしなければ準備は必要ないはず</a:t>
            </a:r>
            <a:r>
              <a:rPr kumimoji="1" lang="mr-IN" altLang="ja-JP" sz="2400" b="1" dirty="0" smtClean="0">
                <a:solidFill>
                  <a:srgbClr val="FFC000"/>
                </a:solidFill>
              </a:rPr>
              <a:t>…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740473" y="4498753"/>
            <a:ext cx="1664034" cy="43739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まとめ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イベント間の時間関係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因果関係の抽出問題に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対して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共同推論フレームワーク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TCR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を提案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提案手法の改善を示すために</a:t>
            </a: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</a:t>
            </a: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新たなデータ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b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セットを作成した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提案手法は</a:t>
            </a: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時間関係と因果関係双方の抽出に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おいて大きな改善を示した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kumimoji="1"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イベント間の複数の関係を共同で研究し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更に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b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自然言語の理解を深めるきっかけになる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36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この研究で行ったこと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Temporal and Causal 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Reasoning (TCR</a:t>
            </a: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 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New Dataset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の作成</a:t>
            </a:r>
            <a:endParaRPr lang="en-US" altLang="ja-JP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965931" y="2060848"/>
            <a:ext cx="82444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時間関係と因果関係とは密接な関わりがあることを主張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イベント間の時間関係と因果関係を推測する共同推論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フレームワークを提示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既存手法と比較して統計的に有意な結果が得られた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65931" y="4293096"/>
            <a:ext cx="82444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評価のために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時間関係と因果関係双方がアノテーション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されたデータセットを新たに構築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時間関係と因果関係が密接に関わりあっていることを示した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 ターン矢印 21"/>
          <p:cNvSpPr/>
          <p:nvPr/>
        </p:nvSpPr>
        <p:spPr>
          <a:xfrm rot="10800000" flipH="1">
            <a:off x="2483768" y="4789906"/>
            <a:ext cx="4615544" cy="648072"/>
          </a:xfrm>
          <a:prstGeom prst="utur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時間関係と因果関係の関わり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599690"/>
            <a:ext cx="8229600" cy="452596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kumimoji="1"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因果関係から時間関係がわかる例</a:t>
            </a:r>
            <a:endParaRPr kumimoji="1"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1115616" y="2219380"/>
            <a:ext cx="7200800" cy="15696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More </a:t>
            </a:r>
            <a:r>
              <a:rPr lang="en-US" altLang="ja-JP" sz="2400" dirty="0"/>
              <a:t>than 10 people </a:t>
            </a:r>
            <a:r>
              <a:rPr lang="en-US" altLang="ja-JP" sz="2400" b="1" i="1" dirty="0">
                <a:solidFill>
                  <a:srgbClr val="FF0000"/>
                </a:solidFill>
              </a:rPr>
              <a:t>(e1:died)</a:t>
            </a:r>
            <a:r>
              <a:rPr lang="en-US" altLang="ja-JP" sz="2400" i="1" dirty="0"/>
              <a:t> </a:t>
            </a:r>
            <a:r>
              <a:rPr lang="en-US" altLang="ja-JP" sz="2400" dirty="0"/>
              <a:t>on their way to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nearest hospital, police said. A suicide car </a:t>
            </a:r>
            <a:r>
              <a:rPr lang="en-US" altLang="ja-JP" sz="2400" dirty="0" smtClean="0"/>
              <a:t>bomb </a:t>
            </a:r>
            <a:r>
              <a:rPr lang="en-US" altLang="ja-JP" sz="2400" b="1" i="1" dirty="0" smtClean="0">
                <a:solidFill>
                  <a:srgbClr val="0070C0"/>
                </a:solidFill>
              </a:rPr>
              <a:t>(e2:exploded) </a:t>
            </a:r>
            <a:r>
              <a:rPr lang="en-US" altLang="ja-JP" sz="2400" dirty="0"/>
              <a:t>on Friday in the middle of </a:t>
            </a:r>
            <a:r>
              <a:rPr lang="en-US" altLang="ja-JP" sz="2400" dirty="0" smtClean="0"/>
              <a:t>a group </a:t>
            </a:r>
            <a:r>
              <a:rPr lang="en-US" altLang="ja-JP" sz="2400" dirty="0"/>
              <a:t>of men playing volleyball in northwest Pakistan. 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330660" y="4093505"/>
            <a:ext cx="2520280" cy="864096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e1:died</a:t>
            </a:r>
            <a:endParaRPr kumimoji="1" lang="ja-JP" altLang="en-US" sz="2800" dirty="0"/>
          </a:p>
        </p:txBody>
      </p:sp>
      <p:sp>
        <p:nvSpPr>
          <p:cNvPr id="12" name="角丸四角形 11"/>
          <p:cNvSpPr/>
          <p:nvPr/>
        </p:nvSpPr>
        <p:spPr>
          <a:xfrm>
            <a:off x="5580112" y="4093505"/>
            <a:ext cx="2520280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3366CC"/>
                </a:solidFill>
              </a:rPr>
              <a:t>e2:exploded</a:t>
            </a:r>
            <a:endParaRPr kumimoji="1" lang="ja-JP" altLang="en-US" sz="2800" dirty="0">
              <a:solidFill>
                <a:srgbClr val="3366CC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5837" y="38626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5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原因</a:t>
            </a:r>
            <a:endParaRPr kumimoji="1" lang="ja-JP" altLang="en-US" sz="2400" b="1" dirty="0">
              <a:solidFill>
                <a:srgbClr val="00B05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0940" y="38626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smtClean="0">
                <a:solidFill>
                  <a:srgbClr val="00B05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結果</a:t>
            </a:r>
            <a:endParaRPr kumimoji="1" lang="ja-JP" altLang="en-US" sz="2400" b="1" dirty="0">
              <a:solidFill>
                <a:srgbClr val="00B05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5816" y="5432271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mtClean="0">
                <a:solidFill>
                  <a:srgbClr val="FFC000"/>
                </a:solidFill>
              </a:rPr>
              <a:t>原因の方が前に起こるはず</a:t>
            </a:r>
            <a:endParaRPr kumimoji="1" lang="ja-JP" altLang="en-US" sz="2400" b="1">
              <a:solidFill>
                <a:srgbClr val="FFC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 flipH="1">
            <a:off x="3899397" y="4324337"/>
            <a:ext cx="1575423" cy="43739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 ターン矢印 21"/>
          <p:cNvSpPr/>
          <p:nvPr/>
        </p:nvSpPr>
        <p:spPr>
          <a:xfrm rot="10800000">
            <a:off x="2293245" y="4406127"/>
            <a:ext cx="4744516" cy="648072"/>
          </a:xfrm>
          <a:prstGeom prst="utur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時間関係と因果関係の関わり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599690"/>
            <a:ext cx="8229600" cy="452596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時間関係から因果関係がわかる例</a:t>
            </a:r>
            <a:endParaRPr kumimoji="1"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1187624" y="2228790"/>
            <a:ext cx="6768752" cy="83099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altLang="ja-JP" sz="2400" dirty="0"/>
              <a:t>Mir-Hossein </a:t>
            </a:r>
            <a:r>
              <a:rPr lang="en-US" altLang="ja-JP" sz="2400" dirty="0" err="1"/>
              <a:t>Moussavi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(e3:raged) </a:t>
            </a:r>
            <a:r>
              <a:rPr lang="en-US" altLang="ja-JP" sz="2400" dirty="0"/>
              <a:t>after government’s efforts to </a:t>
            </a:r>
            <a:r>
              <a:rPr lang="en-US" altLang="ja-JP" sz="2400" b="1" i="1" dirty="0">
                <a:solidFill>
                  <a:srgbClr val="0070C0"/>
                </a:solidFill>
              </a:rPr>
              <a:t>(e4:stifle) </a:t>
            </a:r>
            <a:r>
              <a:rPr lang="en-US" altLang="ja-JP" sz="2400" dirty="0"/>
              <a:t>protesters. </a:t>
            </a:r>
            <a:r>
              <a:rPr lang="en-US" altLang="ja-JP" sz="2400" dirty="0" smtClean="0"/>
              <a:t> </a:t>
            </a:r>
            <a:endParaRPr lang="en-US" altLang="ja-JP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187624" y="3688887"/>
            <a:ext cx="2520280" cy="864096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e3:raged</a:t>
            </a:r>
            <a:endParaRPr kumimoji="1" lang="ja-JP" altLang="en-US" sz="2800" dirty="0"/>
          </a:p>
        </p:txBody>
      </p:sp>
      <p:sp>
        <p:nvSpPr>
          <p:cNvPr id="12" name="角丸四角形 11"/>
          <p:cNvSpPr/>
          <p:nvPr/>
        </p:nvSpPr>
        <p:spPr>
          <a:xfrm>
            <a:off x="5437076" y="3688887"/>
            <a:ext cx="2520280" cy="86409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0070C0"/>
                </a:solidFill>
              </a:rPr>
              <a:t>e4:stifle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25153" y="34895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前</a:t>
            </a:r>
            <a:endParaRPr kumimoji="1" lang="ja-JP" altLang="en-US" sz="2400" b="1" dirty="0">
              <a:solidFill>
                <a:srgbClr val="00B05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21366" y="34895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後</a:t>
            </a:r>
            <a:endParaRPr kumimoji="1" lang="ja-JP" altLang="en-US" sz="2400" b="1" dirty="0">
              <a:solidFill>
                <a:srgbClr val="00B05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77807" y="5057068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C000"/>
                </a:solidFill>
              </a:rPr>
              <a:t>前</a:t>
            </a:r>
            <a:r>
              <a:rPr kumimoji="1" lang="ja-JP" altLang="en-US" sz="2400" b="1" dirty="0" smtClean="0">
                <a:solidFill>
                  <a:srgbClr val="FFC000"/>
                </a:solidFill>
              </a:rPr>
              <a:t>が原因</a:t>
            </a:r>
            <a:r>
              <a:rPr kumimoji="1" lang="en-US" altLang="ja-JP" sz="2400" b="1" dirty="0" smtClean="0">
                <a:solidFill>
                  <a:srgbClr val="FFC000"/>
                </a:solidFill>
              </a:rPr>
              <a:t>, </a:t>
            </a:r>
            <a:r>
              <a:rPr kumimoji="1" lang="ja-JP" altLang="en-US" sz="2400" b="1" dirty="0" smtClean="0">
                <a:solidFill>
                  <a:srgbClr val="FFC000"/>
                </a:solidFill>
              </a:rPr>
              <a:t>後が結果のはず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flipH="1">
            <a:off x="3784288" y="3967682"/>
            <a:ext cx="1575423" cy="43739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既存研究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n w="0"/>
                <a:solidFill>
                  <a:schemeClr val="accent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時間関係抽出に関する多くの研究</a:t>
            </a:r>
            <a:endParaRPr lang="en-US" altLang="ja-JP" sz="2800" dirty="0" smtClean="0">
              <a:ln w="0"/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 smtClean="0">
              <a:ln w="0"/>
              <a:solidFill>
                <a:schemeClr val="accent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kumimoji="1" lang="en-US" altLang="ja-JP" sz="2800" dirty="0" smtClean="0">
                <a:ln w="0"/>
                <a:solidFill>
                  <a:schemeClr val="accent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自然言語</a:t>
            </a:r>
            <a:r>
              <a:rPr kumimoji="1"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テキストに対する因果関係の研究は</a:t>
            </a:r>
            <a:r>
              <a:rPr kumimoji="1"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kumimoji="1"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kumimoji="1"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比較的未開拓領域</a:t>
            </a:r>
            <a:endParaRPr kumimoji="1" lang="en-US" altLang="ja-JP" sz="2800" dirty="0" smtClean="0">
              <a:ln w="0"/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charset="2"/>
              <a:buChar char="u"/>
            </a:pPr>
            <a:endParaRPr lang="en-US" altLang="ja-JP" sz="2800" dirty="0">
              <a:ln w="0"/>
              <a:solidFill>
                <a:schemeClr val="accent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 smtClean="0">
                <a:ln w="0"/>
                <a:solidFill>
                  <a:schemeClr val="accent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近年</a:t>
            </a:r>
            <a:r>
              <a:rPr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時間と因果の関係は密接に関わっていると</a:t>
            </a:r>
            <a:r>
              <a:rPr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n w="0"/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主張されている</a:t>
            </a:r>
            <a:endParaRPr kumimoji="1" lang="ja-JP" altLang="en-US" sz="2800" dirty="0">
              <a:ln w="0"/>
              <a:solidFill>
                <a:schemeClr val="accent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sp>
        <p:nvSpPr>
          <p:cNvPr id="8" name="正方形/長方形 7"/>
          <p:cNvSpPr/>
          <p:nvPr/>
        </p:nvSpPr>
        <p:spPr>
          <a:xfrm>
            <a:off x="971600" y="2132856"/>
            <a:ext cx="8244408" cy="85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局所的に各イベント間の時間関係をラベル付けする手法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1600" y="3645024"/>
            <a:ext cx="8244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多くの因果関係抽出は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timestamps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や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discourse marker</a:t>
            </a: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の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存在を前提としている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1600" y="5517232"/>
            <a:ext cx="82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本論文ではこのアイデアを前向きに取り入れる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7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提案手法</a:t>
            </a:r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u"/>
            </a:pP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Temporal and 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Causal </a:t>
            </a:r>
            <a:r>
              <a:rPr lang="en-US" altLang="ja-JP" sz="28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Reasoning (TCR) </a:t>
            </a:r>
            <a:r>
              <a:rPr lang="en-US" altLang="ja-JP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2018/9/10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ACL</a:t>
            </a:r>
            <a:r>
              <a:rPr lang="ja-JP" altLang="en-US" dirty="0" smtClean="0"/>
              <a:t>論文読み会</a:t>
            </a:r>
            <a:endParaRPr lang="en-US" altLang="ja-JP" dirty="0"/>
          </a:p>
        </p:txBody>
      </p:sp>
      <p:sp>
        <p:nvSpPr>
          <p:cNvPr id="17" name="正方形/長方形 16"/>
          <p:cNvSpPr/>
          <p:nvPr/>
        </p:nvSpPr>
        <p:spPr>
          <a:xfrm>
            <a:off x="971600" y="2051045"/>
            <a:ext cx="8244408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ja-JP" altLang="en-US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解答となるラベルがつけられたグラフを目指す</a:t>
            </a:r>
            <a:endParaRPr lang="en-US" altLang="ja-JP" sz="2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6251996" cy="191727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531005" y="2828979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      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2361050" y="5229200"/>
            <a:ext cx="792088" cy="792088"/>
          </a:xfrm>
          <a:prstGeom prst="ellipse">
            <a:avLst/>
          </a:prstGeom>
          <a:solidFill>
            <a:srgbClr val="CCECFF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smtClean="0">
                <a:solidFill>
                  <a:schemeClr val="tx1"/>
                </a:solidFill>
              </a:rPr>
              <a:t>e1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4150601" y="4437112"/>
            <a:ext cx="792088" cy="792088"/>
          </a:xfrm>
          <a:prstGeom prst="ellipse">
            <a:avLst/>
          </a:prstGeom>
          <a:solidFill>
            <a:srgbClr val="CCECFF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5940152" y="5229200"/>
            <a:ext cx="792088" cy="792088"/>
          </a:xfrm>
          <a:prstGeom prst="ellipse">
            <a:avLst/>
          </a:prstGeom>
          <a:solidFill>
            <a:srgbClr val="CCECFF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e3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48064" y="484180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smtClean="0"/>
              <a:t>before</a:t>
            </a:r>
            <a:endParaRPr kumimoji="1" lang="ja-JP" altLang="en-US" sz="20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59832" y="485162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smtClean="0"/>
              <a:t>before</a:t>
            </a:r>
            <a:endParaRPr kumimoji="1" lang="ja-JP" altLang="en-US" sz="20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192735" y="5625244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smtClean="0"/>
              <a:t>after</a:t>
            </a:r>
            <a:endParaRPr kumimoji="1" lang="ja-JP" altLang="en-US" sz="2000" b="1" dirty="0"/>
          </a:p>
        </p:txBody>
      </p:sp>
      <p:cxnSp>
        <p:nvCxnSpPr>
          <p:cNvPr id="40" name="直線矢印コネクタ 39"/>
          <p:cNvCxnSpPr>
            <a:stCxn id="19" idx="7"/>
            <a:endCxn id="21" idx="2"/>
          </p:cNvCxnSpPr>
          <p:nvPr/>
        </p:nvCxnSpPr>
        <p:spPr>
          <a:xfrm flipV="1">
            <a:off x="3037139" y="4833156"/>
            <a:ext cx="1113462" cy="512043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21" idx="6"/>
            <a:endCxn id="22" idx="1"/>
          </p:cNvCxnSpPr>
          <p:nvPr/>
        </p:nvCxnSpPr>
        <p:spPr>
          <a:xfrm>
            <a:off x="4942689" y="4833156"/>
            <a:ext cx="1113462" cy="512043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22" idx="2"/>
            <a:endCxn id="19" idx="6"/>
          </p:cNvCxnSpPr>
          <p:nvPr/>
        </p:nvCxnSpPr>
        <p:spPr>
          <a:xfrm flipH="1">
            <a:off x="3153138" y="5625244"/>
            <a:ext cx="2787014" cy="0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ラベルについて</a:t>
            </a:r>
            <a:endParaRPr lang="en-US" altLang="ja-JP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時間表現ラベル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b>
                        <m:r>
                          <a:rPr lang="en-US" altLang="ja-JP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𝒯</m:t>
                        </m:r>
                      </m:sub>
                    </m:sSub>
                  </m:oMath>
                </a14:m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kumimoji="1" lang="en-US" altLang="ja-JP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kumimoji="1" lang="en-US" altLang="ja-JP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因果表現ラベル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b>
                        <m:r>
                          <a:rPr lang="en-US" altLang="ja-JP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𝒞</m:t>
                        </m:r>
                      </m:sub>
                    </m:sSub>
                  </m:oMath>
                </a14:m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2018/9/10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93294"/>
            <a:ext cx="3672408" cy="3028790"/>
          </a:xfrm>
          <a:prstGeom prst="rect">
            <a:avLst/>
          </a:prstGeom>
        </p:spPr>
      </p:pic>
      <p:sp>
        <p:nvSpPr>
          <p:cNvPr id="8" name="フレーム 7"/>
          <p:cNvSpPr/>
          <p:nvPr/>
        </p:nvSpPr>
        <p:spPr>
          <a:xfrm>
            <a:off x="7379040" y="1988840"/>
            <a:ext cx="865368" cy="3028790"/>
          </a:xfrm>
          <a:prstGeom prst="frame">
            <a:avLst>
              <a:gd name="adj1" fmla="val 27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71600" y="4581128"/>
            <a:ext cx="8244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causes(c)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caused by(c)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no relation(null)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71600" y="2025422"/>
            <a:ext cx="8244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before(b)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after(a)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includes(</a:t>
            </a:r>
            <a:r>
              <a:rPr lang="en-US" altLang="ja-JP" sz="2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i</a:t>
            </a: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is included(ii)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simultaneous(s)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en-US" altLang="ja-JP" sz="2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vague(v)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8200" y="4797152"/>
            <a:ext cx="30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-</a:t>
            </a:r>
            <a:endParaRPr kumimoji="1" lang="ja-JP" altLang="en-US" sz="20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7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Temporal Relations</a:t>
            </a:r>
            <a:endParaRPr lang="en-US" altLang="ja-JP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最良の時間関係ラベル集合</a:t>
                </a:r>
                <a:r>
                  <a:rPr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Y</a:t>
                </a:r>
                <a:r>
                  <a:rPr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を求める</a:t>
                </a: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kumimoji="1" lang="en-US" altLang="ja-JP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endParaRPr lang="en-US" altLang="ja-JP" sz="2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kumimoji="1"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制約</a:t>
                </a:r>
                <a:r>
                  <a:rPr kumimoji="1"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𝒴</m:t>
                    </m:r>
                    <m:r>
                      <a:rPr kumimoji="1" lang="en-US" altLang="ja-JP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kumimoji="1"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について</a:t>
                </a:r>
                <a:endParaRPr kumimoji="1" lang="ja-JP" altLang="en-US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2018/9/10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27" y="2174815"/>
            <a:ext cx="6730865" cy="96615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48064" y="155679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＾</a:t>
            </a:r>
            <a:endParaRPr kumimoji="1" lang="ja-JP" altLang="en-US" sz="26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42" y="3797672"/>
            <a:ext cx="6010002" cy="114349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74342"/>
            <a:ext cx="4234542" cy="5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Temporal Relations</a:t>
            </a:r>
            <a:endParaRPr lang="en-US" altLang="ja-JP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70C0"/>
                  </a:buClr>
                  <a:buFont typeface="Wingdings" charset="2"/>
                  <a:buChar char="u"/>
                </a:pPr>
                <a:r>
                  <a:rPr kumimoji="1"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制約</a:t>
                </a:r>
                <a:r>
                  <a:rPr kumimoji="1"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𝒴</m:t>
                    </m:r>
                    <m:r>
                      <a:rPr kumimoji="1" lang="en-US" altLang="ja-JP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kumimoji="1" lang="ja-JP" altLang="en-US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について</a:t>
                </a:r>
                <a:endParaRPr kumimoji="1" lang="ja-JP" altLang="en-US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FB63-BE66-9442-8383-00ABD2890FDD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2018/9/10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ACL</a:t>
            </a:r>
            <a:r>
              <a:rPr lang="ja-JP" altLang="en-US" smtClean="0"/>
              <a:t>論文読み会</a:t>
            </a:r>
            <a:endParaRPr lang="en-US" altLang="ja-JP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02" y="2069480"/>
            <a:ext cx="6010002" cy="11434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2" y="3175693"/>
            <a:ext cx="3205956" cy="306953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784527" y="3281397"/>
            <a:ext cx="3578224" cy="1323439"/>
          </a:xfrm>
          <a:prstGeom prst="rect">
            <a:avLst/>
          </a:prstGeom>
          <a:noFill/>
          <a:ln w="19050">
            <a:solidFill>
              <a:srgbClr val="3366CC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＜例＞</a:t>
            </a:r>
            <a:endParaRPr kumimoji="1" lang="en-US" altLang="ja-JP" sz="20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・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r1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：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m1m2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間は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before</a:t>
            </a:r>
          </a:p>
          <a:p>
            <a:r>
              <a:rPr kumimoji="1"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・</a:t>
            </a:r>
            <a:r>
              <a:rPr kumimoji="1"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r2</a:t>
            </a:r>
            <a:r>
              <a:rPr kumimoji="1"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：</a:t>
            </a:r>
            <a:r>
              <a:rPr kumimoji="1"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m2m3</a:t>
            </a:r>
            <a:r>
              <a:rPr kumimoji="1"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間は</a:t>
            </a:r>
            <a:r>
              <a:rPr kumimoji="1"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before</a:t>
            </a:r>
          </a:p>
          <a:p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・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Trans(r1,r2)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は</a:t>
            </a:r>
            <a:r>
              <a:rPr lang="en-US" altLang="ja-JP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before</a:t>
            </a:r>
            <a:r>
              <a:rPr lang="ja-JP" altLang="en-US" sz="20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のみ</a:t>
            </a:r>
            <a:endParaRPr kumimoji="1" lang="ja-JP" altLang="en-US" sz="20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1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ACL.9.10</Template>
  <TotalTime>1339</TotalTime>
  <Words>757</Words>
  <Application>Microsoft Macintosh PowerPoint</Application>
  <PresentationFormat>画面に合わせる (4:3)</PresentationFormat>
  <Paragraphs>220</Paragraphs>
  <Slides>18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Cambria Math</vt:lpstr>
      <vt:lpstr>Hiragino Kaku Gothic Pro W3</vt:lpstr>
      <vt:lpstr>Hiragino Kaku Gothic Pro W6</vt:lpstr>
      <vt:lpstr>ＭＳ Ｐゴシック</vt:lpstr>
      <vt:lpstr>Wingdings</vt:lpstr>
      <vt:lpstr>Yu Gothic</vt:lpstr>
      <vt:lpstr>Arial</vt:lpstr>
      <vt:lpstr>標準デザイン</vt:lpstr>
      <vt:lpstr>Joint Reasoning for  Temporal and Causal Relations  </vt:lpstr>
      <vt:lpstr>この研究で行ったこと</vt:lpstr>
      <vt:lpstr>時間関係と因果関係の関わり</vt:lpstr>
      <vt:lpstr>時間関係と因果関係の関わり</vt:lpstr>
      <vt:lpstr>既存研究</vt:lpstr>
      <vt:lpstr>提案手法</vt:lpstr>
      <vt:lpstr>ラベルについて</vt:lpstr>
      <vt:lpstr>Temporal Relations</vt:lpstr>
      <vt:lpstr>Temporal Relations</vt:lpstr>
      <vt:lpstr>Causal Relations</vt:lpstr>
      <vt:lpstr>ILPソルバーに入力</vt:lpstr>
      <vt:lpstr>実験１</vt:lpstr>
      <vt:lpstr>実験結果１</vt:lpstr>
      <vt:lpstr>実験２</vt:lpstr>
      <vt:lpstr>実験結果２</vt:lpstr>
      <vt:lpstr>考察(1/2)</vt:lpstr>
      <vt:lpstr>考察(2/2)</vt:lpstr>
      <vt:lpstr>まとめ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古瀬 弘樹</dc:creator>
  <cp:lastModifiedBy>古瀬 弘樹</cp:lastModifiedBy>
  <cp:revision>81</cp:revision>
  <dcterms:created xsi:type="dcterms:W3CDTF">2018-09-09T04:40:52Z</dcterms:created>
  <dcterms:modified xsi:type="dcterms:W3CDTF">2018-09-10T03:04:19Z</dcterms:modified>
</cp:coreProperties>
</file>